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8" r:id="rId4"/>
    <p:sldId id="279" r:id="rId5"/>
    <p:sldId id="416" r:id="rId6"/>
    <p:sldId id="392" r:id="rId7"/>
    <p:sldId id="438" r:id="rId8"/>
    <p:sldId id="262" r:id="rId9"/>
    <p:sldId id="270" r:id="rId10"/>
    <p:sldId id="264" r:id="rId11"/>
    <p:sldId id="265" r:id="rId12"/>
    <p:sldId id="437" r:id="rId13"/>
    <p:sldId id="269" r:id="rId14"/>
    <p:sldId id="267" r:id="rId15"/>
    <p:sldId id="268" r:id="rId16"/>
    <p:sldId id="363" r:id="rId17"/>
    <p:sldId id="354" r:id="rId18"/>
    <p:sldId id="440" r:id="rId19"/>
    <p:sldId id="368" r:id="rId20"/>
    <p:sldId id="417" r:id="rId21"/>
    <p:sldId id="285" r:id="rId22"/>
    <p:sldId id="286" r:id="rId23"/>
    <p:sldId id="418" r:id="rId24"/>
    <p:sldId id="419" r:id="rId25"/>
    <p:sldId id="420" r:id="rId26"/>
    <p:sldId id="439" r:id="rId27"/>
    <p:sldId id="421" r:id="rId28"/>
    <p:sldId id="422" r:id="rId29"/>
    <p:sldId id="425" r:id="rId30"/>
    <p:sldId id="305" r:id="rId31"/>
    <p:sldId id="424" r:id="rId32"/>
    <p:sldId id="426" r:id="rId33"/>
    <p:sldId id="277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>
      <p:cViewPr varScale="1">
        <p:scale>
          <a:sx n="118" d="100"/>
          <a:sy n="118" d="100"/>
        </p:scale>
        <p:origin x="8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7ACA3-524F-4039-8C3D-E36F0E1BE3C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8012337-160B-449F-9CF2-95180ABA50BC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dirty="0"/>
            <a:t>Estratégia multimodal PCI</a:t>
          </a:r>
        </a:p>
      </dgm:t>
    </dgm:pt>
    <dgm:pt modelId="{7FD86CDA-9B93-4EBC-BBE5-B1A78785093C}" type="parTrans" cxnId="{773BF6BD-5647-4D33-B168-7D6EE828DBBF}">
      <dgm:prSet/>
      <dgm:spPr/>
      <dgm:t>
        <a:bodyPr/>
        <a:lstStyle/>
        <a:p>
          <a:endParaRPr lang="pt-BR"/>
        </a:p>
      </dgm:t>
    </dgm:pt>
    <dgm:pt modelId="{42913D0E-42E5-4A41-8912-A2F50FBBFF09}" type="sibTrans" cxnId="{773BF6BD-5647-4D33-B168-7D6EE828DBBF}">
      <dgm:prSet/>
      <dgm:spPr/>
      <dgm:t>
        <a:bodyPr/>
        <a:lstStyle/>
        <a:p>
          <a:endParaRPr lang="pt-BR"/>
        </a:p>
      </dgm:t>
    </dgm:pt>
    <dgm:pt modelId="{DF4E48FB-E3E9-4540-B157-13BA32DEE7CA}">
      <dgm:prSet phldrT="[Texto]"/>
      <dgm:spPr>
        <a:solidFill>
          <a:srgbClr val="7030A0"/>
        </a:solidFill>
      </dgm:spPr>
      <dgm:t>
        <a:bodyPr/>
        <a:lstStyle/>
        <a:p>
          <a:r>
            <a:rPr lang="pt-BR" dirty="0"/>
            <a:t>Higiene das mãos</a:t>
          </a:r>
        </a:p>
      </dgm:t>
    </dgm:pt>
    <dgm:pt modelId="{DABF95BC-F474-434C-9642-009538320239}" type="parTrans" cxnId="{E05DED08-7B7F-489D-9723-3F29A519E135}">
      <dgm:prSet/>
      <dgm:spPr/>
      <dgm:t>
        <a:bodyPr/>
        <a:lstStyle/>
        <a:p>
          <a:endParaRPr lang="pt-BR"/>
        </a:p>
      </dgm:t>
    </dgm:pt>
    <dgm:pt modelId="{DCFD4F05-85AF-4D4C-A81B-46D8B2AC4E12}" type="sibTrans" cxnId="{E05DED08-7B7F-489D-9723-3F29A519E135}">
      <dgm:prSet/>
      <dgm:spPr/>
      <dgm:t>
        <a:bodyPr/>
        <a:lstStyle/>
        <a:p>
          <a:endParaRPr lang="pt-BR"/>
        </a:p>
      </dgm:t>
    </dgm:pt>
    <dgm:pt modelId="{7DC65EF9-12D7-4772-819B-081495935649}">
      <dgm:prSet phldrT="[Texto]"/>
      <dgm:spPr>
        <a:solidFill>
          <a:srgbClr val="C00000"/>
        </a:solidFill>
      </dgm:spPr>
      <dgm:t>
        <a:bodyPr/>
        <a:lstStyle/>
        <a:p>
          <a:r>
            <a:rPr lang="pt-BR" dirty="0"/>
            <a:t>Vigilância da resistência</a:t>
          </a:r>
        </a:p>
      </dgm:t>
    </dgm:pt>
    <dgm:pt modelId="{021F0A74-A737-45C3-BA3D-9E6513FBA4F5}" type="parTrans" cxnId="{D7E6E16D-0796-4EC9-9D75-F61ED7B1E004}">
      <dgm:prSet/>
      <dgm:spPr/>
      <dgm:t>
        <a:bodyPr/>
        <a:lstStyle/>
        <a:p>
          <a:endParaRPr lang="pt-BR"/>
        </a:p>
      </dgm:t>
    </dgm:pt>
    <dgm:pt modelId="{EEA0FD08-6B9E-42DD-A9F5-62460829B3E9}" type="sibTrans" cxnId="{D7E6E16D-0796-4EC9-9D75-F61ED7B1E004}">
      <dgm:prSet/>
      <dgm:spPr/>
      <dgm:t>
        <a:bodyPr/>
        <a:lstStyle/>
        <a:p>
          <a:endParaRPr lang="pt-BR"/>
        </a:p>
      </dgm:t>
    </dgm:pt>
    <dgm:pt modelId="{7C996E1A-DCDE-487F-9F85-24C7E01A7C26}">
      <dgm:prSet phldrT="[Texto]"/>
      <dgm:spPr>
        <a:solidFill>
          <a:srgbClr val="FF6600"/>
        </a:solidFill>
      </dgm:spPr>
      <dgm:t>
        <a:bodyPr/>
        <a:lstStyle/>
        <a:p>
          <a:r>
            <a:rPr lang="pt-BR" dirty="0"/>
            <a:t>Precauções de contato</a:t>
          </a:r>
        </a:p>
      </dgm:t>
    </dgm:pt>
    <dgm:pt modelId="{5E421CB4-982B-4108-AE9E-8C3072390F0E}" type="parTrans" cxnId="{B104ED38-9694-435C-8D6B-A7E6131DC102}">
      <dgm:prSet/>
      <dgm:spPr/>
      <dgm:t>
        <a:bodyPr/>
        <a:lstStyle/>
        <a:p>
          <a:endParaRPr lang="pt-BR"/>
        </a:p>
      </dgm:t>
    </dgm:pt>
    <dgm:pt modelId="{244EDDEC-79E4-48B9-B331-01BEDC36E5C8}" type="sibTrans" cxnId="{B104ED38-9694-435C-8D6B-A7E6131DC102}">
      <dgm:prSet/>
      <dgm:spPr/>
      <dgm:t>
        <a:bodyPr/>
        <a:lstStyle/>
        <a:p>
          <a:endParaRPr lang="pt-BR"/>
        </a:p>
      </dgm:t>
    </dgm:pt>
    <dgm:pt modelId="{AC27C042-FBA6-4F00-B008-47CB4C4E3CE1}">
      <dgm:prSet phldrT="[Texto]"/>
      <dgm:spPr>
        <a:solidFill>
          <a:srgbClr val="CC6600"/>
        </a:solidFill>
      </dgm:spPr>
      <dgm:t>
        <a:bodyPr/>
        <a:lstStyle/>
        <a:p>
          <a:r>
            <a:rPr lang="pt-BR" dirty="0"/>
            <a:t>Controle ambiental</a:t>
          </a:r>
        </a:p>
      </dgm:t>
    </dgm:pt>
    <dgm:pt modelId="{DB6321BE-5C2D-4FFB-B1C0-AEF1ABF5DC1E}" type="parTrans" cxnId="{FDF8EFD8-3D20-4414-83B6-D46121AF48D8}">
      <dgm:prSet/>
      <dgm:spPr/>
      <dgm:t>
        <a:bodyPr/>
        <a:lstStyle/>
        <a:p>
          <a:endParaRPr lang="pt-BR"/>
        </a:p>
      </dgm:t>
    </dgm:pt>
    <dgm:pt modelId="{15690828-379F-4D73-8E48-FCB0BEF7EB8D}" type="sibTrans" cxnId="{FDF8EFD8-3D20-4414-83B6-D46121AF48D8}">
      <dgm:prSet/>
      <dgm:spPr/>
      <dgm:t>
        <a:bodyPr/>
        <a:lstStyle/>
        <a:p>
          <a:endParaRPr lang="pt-BR"/>
        </a:p>
      </dgm:t>
    </dgm:pt>
    <dgm:pt modelId="{75A4FDD3-9A2D-4449-9920-E15B50B1A044}" type="pres">
      <dgm:prSet presAssocID="{3F37ACA3-524F-4039-8C3D-E36F0E1BE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615989C9-60F6-468D-A7E1-2D7886EE63EC}" type="pres">
      <dgm:prSet presAssocID="{3F37ACA3-524F-4039-8C3D-E36F0E1BE3CB}" presName="Name1" presStyleCnt="0"/>
      <dgm:spPr/>
    </dgm:pt>
    <dgm:pt modelId="{95A5C08C-9A2E-49DB-9FC4-C551CA74CCD3}" type="pres">
      <dgm:prSet presAssocID="{3F37ACA3-524F-4039-8C3D-E36F0E1BE3CB}" presName="cycle" presStyleCnt="0"/>
      <dgm:spPr/>
    </dgm:pt>
    <dgm:pt modelId="{7BA02033-E4D6-4952-A326-7CF4E6C7FC95}" type="pres">
      <dgm:prSet presAssocID="{3F37ACA3-524F-4039-8C3D-E36F0E1BE3CB}" presName="srcNode" presStyleLbl="node1" presStyleIdx="0" presStyleCnt="5"/>
      <dgm:spPr/>
    </dgm:pt>
    <dgm:pt modelId="{D1CED4D6-3EBC-497A-8162-32B31AF9448A}" type="pres">
      <dgm:prSet presAssocID="{3F37ACA3-524F-4039-8C3D-E36F0E1BE3CB}" presName="conn" presStyleLbl="parChTrans1D2" presStyleIdx="0" presStyleCnt="1"/>
      <dgm:spPr/>
      <dgm:t>
        <a:bodyPr/>
        <a:lstStyle/>
        <a:p>
          <a:endParaRPr lang="pt-BR"/>
        </a:p>
      </dgm:t>
    </dgm:pt>
    <dgm:pt modelId="{70488BB6-452C-4563-AB2E-FC496E389A8D}" type="pres">
      <dgm:prSet presAssocID="{3F37ACA3-524F-4039-8C3D-E36F0E1BE3CB}" presName="extraNode" presStyleLbl="node1" presStyleIdx="0" presStyleCnt="5"/>
      <dgm:spPr/>
    </dgm:pt>
    <dgm:pt modelId="{4F1E007B-38CD-4EC6-B257-5F411D05B532}" type="pres">
      <dgm:prSet presAssocID="{3F37ACA3-524F-4039-8C3D-E36F0E1BE3CB}" presName="dstNode" presStyleLbl="node1" presStyleIdx="0" presStyleCnt="5"/>
      <dgm:spPr/>
    </dgm:pt>
    <dgm:pt modelId="{0B60703F-5007-46D5-8A15-54974D9B22C2}" type="pres">
      <dgm:prSet presAssocID="{C8012337-160B-449F-9CF2-95180ABA50B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EE439C-CA4A-413D-AE49-9C10898D49A3}" type="pres">
      <dgm:prSet presAssocID="{C8012337-160B-449F-9CF2-95180ABA50BC}" presName="accent_1" presStyleCnt="0"/>
      <dgm:spPr/>
    </dgm:pt>
    <dgm:pt modelId="{057C8415-54C0-44E5-A802-5C730B59C8B8}" type="pres">
      <dgm:prSet presAssocID="{C8012337-160B-449F-9CF2-95180ABA50BC}" presName="accentRepeatNode" presStyleLbl="solidFgAcc1" presStyleIdx="0" presStyleCnt="5"/>
      <dgm:spPr/>
    </dgm:pt>
    <dgm:pt modelId="{513E959E-C842-49D3-8356-5CED2E991BB2}" type="pres">
      <dgm:prSet presAssocID="{DF4E48FB-E3E9-4540-B157-13BA32DEE7C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06FBFA-15AB-47BE-B24F-D016E2BF040D}" type="pres">
      <dgm:prSet presAssocID="{DF4E48FB-E3E9-4540-B157-13BA32DEE7CA}" presName="accent_2" presStyleCnt="0"/>
      <dgm:spPr/>
    </dgm:pt>
    <dgm:pt modelId="{F91BA8AE-7337-444C-A931-A6EA25CCF4F3}" type="pres">
      <dgm:prSet presAssocID="{DF4E48FB-E3E9-4540-B157-13BA32DEE7CA}" presName="accentRepeatNode" presStyleLbl="solidFgAcc1" presStyleIdx="1" presStyleCnt="5"/>
      <dgm:spPr/>
    </dgm:pt>
    <dgm:pt modelId="{512125BD-CADA-4A53-8B17-5BB112EA206C}" type="pres">
      <dgm:prSet presAssocID="{7DC65EF9-12D7-4772-819B-08149593564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21E5C7-DE0B-4127-BBE4-F41FF86F4BC3}" type="pres">
      <dgm:prSet presAssocID="{7DC65EF9-12D7-4772-819B-081495935649}" presName="accent_3" presStyleCnt="0"/>
      <dgm:spPr/>
    </dgm:pt>
    <dgm:pt modelId="{59FD6D2E-F56F-4E6D-B49C-4CF65674653E}" type="pres">
      <dgm:prSet presAssocID="{7DC65EF9-12D7-4772-819B-081495935649}" presName="accentRepeatNode" presStyleLbl="solidFgAcc1" presStyleIdx="2" presStyleCnt="5"/>
      <dgm:spPr/>
    </dgm:pt>
    <dgm:pt modelId="{F558BBED-479D-4495-8ADD-26F408DA4E57}" type="pres">
      <dgm:prSet presAssocID="{7C996E1A-DCDE-487F-9F85-24C7E01A7C2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DA3A30-DB7C-42A4-B37B-4C8865C03960}" type="pres">
      <dgm:prSet presAssocID="{7C996E1A-DCDE-487F-9F85-24C7E01A7C26}" presName="accent_4" presStyleCnt="0"/>
      <dgm:spPr/>
    </dgm:pt>
    <dgm:pt modelId="{2E659313-A42F-4FAB-9D47-6E969FDC2BB5}" type="pres">
      <dgm:prSet presAssocID="{7C996E1A-DCDE-487F-9F85-24C7E01A7C26}" presName="accentRepeatNode" presStyleLbl="solidFgAcc1" presStyleIdx="3" presStyleCnt="5"/>
      <dgm:spPr/>
    </dgm:pt>
    <dgm:pt modelId="{5A6D0F6F-9CDF-4184-BBBC-B5F386C179E7}" type="pres">
      <dgm:prSet presAssocID="{AC27C042-FBA6-4F00-B008-47CB4C4E3CE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C161E3-48F7-4FB8-AC7A-E412144D5932}" type="pres">
      <dgm:prSet presAssocID="{AC27C042-FBA6-4F00-B008-47CB4C4E3CE1}" presName="accent_5" presStyleCnt="0"/>
      <dgm:spPr/>
    </dgm:pt>
    <dgm:pt modelId="{29FBD6EA-5747-4B00-A87C-CC3A55F0EEDE}" type="pres">
      <dgm:prSet presAssocID="{AC27C042-FBA6-4F00-B008-47CB4C4E3CE1}" presName="accentRepeatNode" presStyleLbl="solidFgAcc1" presStyleIdx="4" presStyleCnt="5"/>
      <dgm:spPr/>
    </dgm:pt>
  </dgm:ptLst>
  <dgm:cxnLst>
    <dgm:cxn modelId="{BD4271E3-B6FE-4443-AA18-983C93F29C3F}" type="presOf" srcId="{3F37ACA3-524F-4039-8C3D-E36F0E1BE3CB}" destId="{75A4FDD3-9A2D-4449-9920-E15B50B1A044}" srcOrd="0" destOrd="0" presId="urn:microsoft.com/office/officeart/2008/layout/VerticalCurvedList"/>
    <dgm:cxn modelId="{CDF99124-8061-4134-BA55-00F03F73A1D5}" type="presOf" srcId="{C8012337-160B-449F-9CF2-95180ABA50BC}" destId="{0B60703F-5007-46D5-8A15-54974D9B22C2}" srcOrd="0" destOrd="0" presId="urn:microsoft.com/office/officeart/2008/layout/VerticalCurvedList"/>
    <dgm:cxn modelId="{E05DED08-7B7F-489D-9723-3F29A519E135}" srcId="{3F37ACA3-524F-4039-8C3D-E36F0E1BE3CB}" destId="{DF4E48FB-E3E9-4540-B157-13BA32DEE7CA}" srcOrd="1" destOrd="0" parTransId="{DABF95BC-F474-434C-9642-009538320239}" sibTransId="{DCFD4F05-85AF-4D4C-A81B-46D8B2AC4E12}"/>
    <dgm:cxn modelId="{F009EDAD-F420-42B7-8033-4B50CA6A4ABC}" type="presOf" srcId="{DF4E48FB-E3E9-4540-B157-13BA32DEE7CA}" destId="{513E959E-C842-49D3-8356-5CED2E991BB2}" srcOrd="0" destOrd="0" presId="urn:microsoft.com/office/officeart/2008/layout/VerticalCurvedList"/>
    <dgm:cxn modelId="{773BF6BD-5647-4D33-B168-7D6EE828DBBF}" srcId="{3F37ACA3-524F-4039-8C3D-E36F0E1BE3CB}" destId="{C8012337-160B-449F-9CF2-95180ABA50BC}" srcOrd="0" destOrd="0" parTransId="{7FD86CDA-9B93-4EBC-BBE5-B1A78785093C}" sibTransId="{42913D0E-42E5-4A41-8912-A2F50FBBFF09}"/>
    <dgm:cxn modelId="{D7E6E16D-0796-4EC9-9D75-F61ED7B1E004}" srcId="{3F37ACA3-524F-4039-8C3D-E36F0E1BE3CB}" destId="{7DC65EF9-12D7-4772-819B-081495935649}" srcOrd="2" destOrd="0" parTransId="{021F0A74-A737-45C3-BA3D-9E6513FBA4F5}" sibTransId="{EEA0FD08-6B9E-42DD-A9F5-62460829B3E9}"/>
    <dgm:cxn modelId="{AF1CD40E-8A72-413B-85AE-907700AC5766}" type="presOf" srcId="{42913D0E-42E5-4A41-8912-A2F50FBBFF09}" destId="{D1CED4D6-3EBC-497A-8162-32B31AF9448A}" srcOrd="0" destOrd="0" presId="urn:microsoft.com/office/officeart/2008/layout/VerticalCurvedList"/>
    <dgm:cxn modelId="{3B2B3126-A211-472E-8E8F-B86B928EDF1E}" type="presOf" srcId="{7C996E1A-DCDE-487F-9F85-24C7E01A7C26}" destId="{F558BBED-479D-4495-8ADD-26F408DA4E57}" srcOrd="0" destOrd="0" presId="urn:microsoft.com/office/officeart/2008/layout/VerticalCurvedList"/>
    <dgm:cxn modelId="{B104ED38-9694-435C-8D6B-A7E6131DC102}" srcId="{3F37ACA3-524F-4039-8C3D-E36F0E1BE3CB}" destId="{7C996E1A-DCDE-487F-9F85-24C7E01A7C26}" srcOrd="3" destOrd="0" parTransId="{5E421CB4-982B-4108-AE9E-8C3072390F0E}" sibTransId="{244EDDEC-79E4-48B9-B331-01BEDC36E5C8}"/>
    <dgm:cxn modelId="{FDF8EFD8-3D20-4414-83B6-D46121AF48D8}" srcId="{3F37ACA3-524F-4039-8C3D-E36F0E1BE3CB}" destId="{AC27C042-FBA6-4F00-B008-47CB4C4E3CE1}" srcOrd="4" destOrd="0" parTransId="{DB6321BE-5C2D-4FFB-B1C0-AEF1ABF5DC1E}" sibTransId="{15690828-379F-4D73-8E48-FCB0BEF7EB8D}"/>
    <dgm:cxn modelId="{8086774F-0346-469B-8C82-4FC11B81A425}" type="presOf" srcId="{AC27C042-FBA6-4F00-B008-47CB4C4E3CE1}" destId="{5A6D0F6F-9CDF-4184-BBBC-B5F386C179E7}" srcOrd="0" destOrd="0" presId="urn:microsoft.com/office/officeart/2008/layout/VerticalCurvedList"/>
    <dgm:cxn modelId="{A6B6C401-6D0E-48CD-86FA-E076C20F9500}" type="presOf" srcId="{7DC65EF9-12D7-4772-819B-081495935649}" destId="{512125BD-CADA-4A53-8B17-5BB112EA206C}" srcOrd="0" destOrd="0" presId="urn:microsoft.com/office/officeart/2008/layout/VerticalCurvedList"/>
    <dgm:cxn modelId="{0B95A32F-90D9-4413-80C4-94E129D4F951}" type="presParOf" srcId="{75A4FDD3-9A2D-4449-9920-E15B50B1A044}" destId="{615989C9-60F6-468D-A7E1-2D7886EE63EC}" srcOrd="0" destOrd="0" presId="urn:microsoft.com/office/officeart/2008/layout/VerticalCurvedList"/>
    <dgm:cxn modelId="{53A5816B-0E11-4DA1-87B3-202DDD0EA70A}" type="presParOf" srcId="{615989C9-60F6-468D-A7E1-2D7886EE63EC}" destId="{95A5C08C-9A2E-49DB-9FC4-C551CA74CCD3}" srcOrd="0" destOrd="0" presId="urn:microsoft.com/office/officeart/2008/layout/VerticalCurvedList"/>
    <dgm:cxn modelId="{49474BE3-5B30-444A-AFF7-89EEF9EC02E4}" type="presParOf" srcId="{95A5C08C-9A2E-49DB-9FC4-C551CA74CCD3}" destId="{7BA02033-E4D6-4952-A326-7CF4E6C7FC95}" srcOrd="0" destOrd="0" presId="urn:microsoft.com/office/officeart/2008/layout/VerticalCurvedList"/>
    <dgm:cxn modelId="{EF74BBF6-0F08-42AE-AD67-6ABD5139337B}" type="presParOf" srcId="{95A5C08C-9A2E-49DB-9FC4-C551CA74CCD3}" destId="{D1CED4D6-3EBC-497A-8162-32B31AF9448A}" srcOrd="1" destOrd="0" presId="urn:microsoft.com/office/officeart/2008/layout/VerticalCurvedList"/>
    <dgm:cxn modelId="{A1912BF9-51BD-42F5-B7A9-412C9A6C5C55}" type="presParOf" srcId="{95A5C08C-9A2E-49DB-9FC4-C551CA74CCD3}" destId="{70488BB6-452C-4563-AB2E-FC496E389A8D}" srcOrd="2" destOrd="0" presId="urn:microsoft.com/office/officeart/2008/layout/VerticalCurvedList"/>
    <dgm:cxn modelId="{2D157B9F-7DD8-4ACF-BBFE-99501B985B80}" type="presParOf" srcId="{95A5C08C-9A2E-49DB-9FC4-C551CA74CCD3}" destId="{4F1E007B-38CD-4EC6-B257-5F411D05B532}" srcOrd="3" destOrd="0" presId="urn:microsoft.com/office/officeart/2008/layout/VerticalCurvedList"/>
    <dgm:cxn modelId="{4D409F87-606C-461B-A9DB-70E360FB8FE4}" type="presParOf" srcId="{615989C9-60F6-468D-A7E1-2D7886EE63EC}" destId="{0B60703F-5007-46D5-8A15-54974D9B22C2}" srcOrd="1" destOrd="0" presId="urn:microsoft.com/office/officeart/2008/layout/VerticalCurvedList"/>
    <dgm:cxn modelId="{E014CDAB-55C3-4079-80AE-D96ABF867C7A}" type="presParOf" srcId="{615989C9-60F6-468D-A7E1-2D7886EE63EC}" destId="{87EE439C-CA4A-413D-AE49-9C10898D49A3}" srcOrd="2" destOrd="0" presId="urn:microsoft.com/office/officeart/2008/layout/VerticalCurvedList"/>
    <dgm:cxn modelId="{D67A3514-DB6E-4F2F-B036-A2A429F90335}" type="presParOf" srcId="{87EE439C-CA4A-413D-AE49-9C10898D49A3}" destId="{057C8415-54C0-44E5-A802-5C730B59C8B8}" srcOrd="0" destOrd="0" presId="urn:microsoft.com/office/officeart/2008/layout/VerticalCurvedList"/>
    <dgm:cxn modelId="{576AF1C1-6794-4E9B-9AD1-C8CE83ADA5A0}" type="presParOf" srcId="{615989C9-60F6-468D-A7E1-2D7886EE63EC}" destId="{513E959E-C842-49D3-8356-5CED2E991BB2}" srcOrd="3" destOrd="0" presId="urn:microsoft.com/office/officeart/2008/layout/VerticalCurvedList"/>
    <dgm:cxn modelId="{093E3797-30A3-4B62-8410-0C953066CFB0}" type="presParOf" srcId="{615989C9-60F6-468D-A7E1-2D7886EE63EC}" destId="{0306FBFA-15AB-47BE-B24F-D016E2BF040D}" srcOrd="4" destOrd="0" presId="urn:microsoft.com/office/officeart/2008/layout/VerticalCurvedList"/>
    <dgm:cxn modelId="{8EF254C4-A4A0-4B33-AB49-251C9F3108CF}" type="presParOf" srcId="{0306FBFA-15AB-47BE-B24F-D016E2BF040D}" destId="{F91BA8AE-7337-444C-A931-A6EA25CCF4F3}" srcOrd="0" destOrd="0" presId="urn:microsoft.com/office/officeart/2008/layout/VerticalCurvedList"/>
    <dgm:cxn modelId="{AE4F9553-2950-4D1F-8C35-48094AC1FEA9}" type="presParOf" srcId="{615989C9-60F6-468D-A7E1-2D7886EE63EC}" destId="{512125BD-CADA-4A53-8B17-5BB112EA206C}" srcOrd="5" destOrd="0" presId="urn:microsoft.com/office/officeart/2008/layout/VerticalCurvedList"/>
    <dgm:cxn modelId="{0F0717D7-0FA9-45EA-8A7A-5B9A26096E10}" type="presParOf" srcId="{615989C9-60F6-468D-A7E1-2D7886EE63EC}" destId="{7E21E5C7-DE0B-4127-BBE4-F41FF86F4BC3}" srcOrd="6" destOrd="0" presId="urn:microsoft.com/office/officeart/2008/layout/VerticalCurvedList"/>
    <dgm:cxn modelId="{AEBDD563-C47E-4374-AC1F-E07C8ACEA039}" type="presParOf" srcId="{7E21E5C7-DE0B-4127-BBE4-F41FF86F4BC3}" destId="{59FD6D2E-F56F-4E6D-B49C-4CF65674653E}" srcOrd="0" destOrd="0" presId="urn:microsoft.com/office/officeart/2008/layout/VerticalCurvedList"/>
    <dgm:cxn modelId="{5A613DB0-D194-4BC5-9B7A-99E0F6251DF8}" type="presParOf" srcId="{615989C9-60F6-468D-A7E1-2D7886EE63EC}" destId="{F558BBED-479D-4495-8ADD-26F408DA4E57}" srcOrd="7" destOrd="0" presId="urn:microsoft.com/office/officeart/2008/layout/VerticalCurvedList"/>
    <dgm:cxn modelId="{76A04691-AE09-44A7-AE6D-A5F9A504DAD1}" type="presParOf" srcId="{615989C9-60F6-468D-A7E1-2D7886EE63EC}" destId="{41DA3A30-DB7C-42A4-B37B-4C8865C03960}" srcOrd="8" destOrd="0" presId="urn:microsoft.com/office/officeart/2008/layout/VerticalCurvedList"/>
    <dgm:cxn modelId="{BEEA4301-F7B5-4ABA-AAAE-F669F2805ED5}" type="presParOf" srcId="{41DA3A30-DB7C-42A4-B37B-4C8865C03960}" destId="{2E659313-A42F-4FAB-9D47-6E969FDC2BB5}" srcOrd="0" destOrd="0" presId="urn:microsoft.com/office/officeart/2008/layout/VerticalCurvedList"/>
    <dgm:cxn modelId="{A4CE8912-F3C7-409C-9E2D-9B63CA2764A1}" type="presParOf" srcId="{615989C9-60F6-468D-A7E1-2D7886EE63EC}" destId="{5A6D0F6F-9CDF-4184-BBBC-B5F386C179E7}" srcOrd="9" destOrd="0" presId="urn:microsoft.com/office/officeart/2008/layout/VerticalCurvedList"/>
    <dgm:cxn modelId="{E1F20ECD-2192-4209-A50D-5B0A661663B1}" type="presParOf" srcId="{615989C9-60F6-468D-A7E1-2D7886EE63EC}" destId="{6EC161E3-48F7-4FB8-AC7A-E412144D5932}" srcOrd="10" destOrd="0" presId="urn:microsoft.com/office/officeart/2008/layout/VerticalCurvedList"/>
    <dgm:cxn modelId="{906B781F-8187-4FA4-AD20-8D95DBC9B993}" type="presParOf" srcId="{6EC161E3-48F7-4FB8-AC7A-E412144D5932}" destId="{29FBD6EA-5747-4B00-A87C-CC3A55F0EE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ED4D6-3EBC-497A-8162-32B31AF9448A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0703F-5007-46D5-8A15-54974D9B22C2}">
      <dsp:nvSpPr>
        <dsp:cNvPr id="0" name=""/>
        <dsp:cNvSpPr/>
      </dsp:nvSpPr>
      <dsp:spPr>
        <a:xfrm>
          <a:off x="501394" y="332930"/>
          <a:ext cx="7560350" cy="66628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6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/>
            <a:t>Estratégia multimodal PCI</a:t>
          </a:r>
        </a:p>
      </dsp:txBody>
      <dsp:txXfrm>
        <a:off x="501394" y="332930"/>
        <a:ext cx="7560350" cy="666287"/>
      </dsp:txXfrm>
    </dsp:sp>
    <dsp:sp modelId="{057C8415-54C0-44E5-A802-5C730B59C8B8}">
      <dsp:nvSpPr>
        <dsp:cNvPr id="0" name=""/>
        <dsp:cNvSpPr/>
      </dsp:nvSpPr>
      <dsp:spPr>
        <a:xfrm>
          <a:off x="84964" y="249644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E959E-C842-49D3-8356-5CED2E991BB2}">
      <dsp:nvSpPr>
        <dsp:cNvPr id="0" name=""/>
        <dsp:cNvSpPr/>
      </dsp:nvSpPr>
      <dsp:spPr>
        <a:xfrm>
          <a:off x="978836" y="1332041"/>
          <a:ext cx="7082908" cy="666287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6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/>
            <a:t>Higiene das mãos</a:t>
          </a:r>
        </a:p>
      </dsp:txBody>
      <dsp:txXfrm>
        <a:off x="978836" y="1332041"/>
        <a:ext cx="7082908" cy="666287"/>
      </dsp:txXfrm>
    </dsp:sp>
    <dsp:sp modelId="{F91BA8AE-7337-444C-A931-A6EA25CCF4F3}">
      <dsp:nvSpPr>
        <dsp:cNvPr id="0" name=""/>
        <dsp:cNvSpPr/>
      </dsp:nvSpPr>
      <dsp:spPr>
        <a:xfrm>
          <a:off x="562406" y="1248755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125BD-CADA-4A53-8B17-5BB112EA206C}">
      <dsp:nvSpPr>
        <dsp:cNvPr id="0" name=""/>
        <dsp:cNvSpPr/>
      </dsp:nvSpPr>
      <dsp:spPr>
        <a:xfrm>
          <a:off x="1125372" y="2331152"/>
          <a:ext cx="6936372" cy="666287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6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/>
            <a:t>Vigilância da resistência</a:t>
          </a:r>
        </a:p>
      </dsp:txBody>
      <dsp:txXfrm>
        <a:off x="1125372" y="2331152"/>
        <a:ext cx="6936372" cy="666287"/>
      </dsp:txXfrm>
    </dsp:sp>
    <dsp:sp modelId="{59FD6D2E-F56F-4E6D-B49C-4CF65674653E}">
      <dsp:nvSpPr>
        <dsp:cNvPr id="0" name=""/>
        <dsp:cNvSpPr/>
      </dsp:nvSpPr>
      <dsp:spPr>
        <a:xfrm>
          <a:off x="708942" y="2247866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8BBED-479D-4495-8ADD-26F408DA4E57}">
      <dsp:nvSpPr>
        <dsp:cNvPr id="0" name=""/>
        <dsp:cNvSpPr/>
      </dsp:nvSpPr>
      <dsp:spPr>
        <a:xfrm>
          <a:off x="978836" y="3330263"/>
          <a:ext cx="7082908" cy="666287"/>
        </a:xfrm>
        <a:prstGeom prst="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6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/>
            <a:t>Precauções de contato</a:t>
          </a:r>
        </a:p>
      </dsp:txBody>
      <dsp:txXfrm>
        <a:off x="978836" y="3330263"/>
        <a:ext cx="7082908" cy="666287"/>
      </dsp:txXfrm>
    </dsp:sp>
    <dsp:sp modelId="{2E659313-A42F-4FAB-9D47-6E969FDC2BB5}">
      <dsp:nvSpPr>
        <dsp:cNvPr id="0" name=""/>
        <dsp:cNvSpPr/>
      </dsp:nvSpPr>
      <dsp:spPr>
        <a:xfrm>
          <a:off x="562406" y="3246977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D0F6F-9CDF-4184-BBBC-B5F386C179E7}">
      <dsp:nvSpPr>
        <dsp:cNvPr id="0" name=""/>
        <dsp:cNvSpPr/>
      </dsp:nvSpPr>
      <dsp:spPr>
        <a:xfrm>
          <a:off x="501394" y="4329374"/>
          <a:ext cx="7560350" cy="666287"/>
        </a:xfrm>
        <a:prstGeom prst="rect">
          <a:avLst/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6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/>
            <a:t>Controle ambiental</a:t>
          </a:r>
        </a:p>
      </dsp:txBody>
      <dsp:txXfrm>
        <a:off x="501394" y="4329374"/>
        <a:ext cx="7560350" cy="666287"/>
      </dsp:txXfrm>
    </dsp:sp>
    <dsp:sp modelId="{29FBD6EA-5747-4B00-A87C-CC3A55F0EEDE}">
      <dsp:nvSpPr>
        <dsp:cNvPr id="0" name=""/>
        <dsp:cNvSpPr/>
      </dsp:nvSpPr>
      <dsp:spPr>
        <a:xfrm>
          <a:off x="84964" y="4246088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082E0-826A-4A72-BC57-0E741BFB9D91}" type="datetimeFigureOut">
              <a:rPr lang="pt-BR" smtClean="0"/>
              <a:t>07/09/2019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E17D8-B575-48ED-B45E-347C46AD7C1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3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ayoutEscuroGran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8C1A-8390-47AE-BCB4-01943C38827B}" type="datetime1">
              <a:rPr lang="pt-BR" smtClean="0"/>
              <a:t>07/09/2019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747D-A911-4532-AFA0-393A44C03F4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youtMaisFinoB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46283"/>
            <a:ext cx="8229600" cy="419736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4D6C-4C04-4057-8952-CD9618C20451}" type="datetime1">
              <a:rPr lang="pt-BR" smtClean="0"/>
              <a:t>07/09/2019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F650-AE9C-4D23-B539-073A36954CF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youtMaisFinoB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2B9A2-EBA1-4EDE-ACCC-1FC041816300}" type="datetime1">
              <a:rPr lang="pt-BR" smtClean="0"/>
              <a:t>07/09/2019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3925-84CD-4CF2-BCC0-13FCEC8A529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youtMaisFinoB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46283"/>
            <a:ext cx="4038600" cy="41973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46283"/>
            <a:ext cx="4038600" cy="41973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D581-704E-46C2-933D-9D1A34D3BBBF}" type="datetime1">
              <a:rPr lang="pt-BR" smtClean="0"/>
              <a:t>07/09/2019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54AD2-077C-400C-A0C0-81930CF8166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ayoutMaisFinoB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E683F-9987-4A37-8EC8-8E307DEC5D2C}" type="datetime1">
              <a:rPr lang="pt-BR" smtClean="0"/>
              <a:t>07/09/2019</a:t>
            </a:fld>
            <a:endParaRPr lang="pt-BR"/>
          </a:p>
        </p:txBody>
      </p:sp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6B98E-B2FF-49C7-A399-9FD57F04616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392EC-BDFF-4726-AA98-CCA78C9D0BE4}" type="datetime1">
              <a:rPr lang="pt-BR" smtClean="0"/>
              <a:t>07/09/2019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74065-88A9-462B-BCE5-FAA63656A0A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youtMaisFinoB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90218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71435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46891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4D9C-F2AF-4A5A-98F6-D443F0EE462D}" type="datetime1">
              <a:rPr lang="pt-BR" smtClean="0"/>
              <a:t>07/09/2019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B08C2-41B0-4BFD-B83A-85A0E7D3B3E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C9A8059-EED1-4CCF-9E52-05D9F360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F349-11B6-4973-8EA9-CA7A86113AC6}" type="datetime1">
              <a:rPr lang="pt-BR" smtClean="0"/>
              <a:t>07/09/2019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0BD65DA0-73D5-408B-BC82-027A9EA3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E1CA83B9-6660-44F3-9F38-B966901D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027285-3E36-4736-B951-2951780D28C6}" type="slidenum">
              <a:rPr lang="en-US" altLang="pt-BR"/>
              <a:pPr/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0055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C07318-82EC-4687-8B7A-E45B6DE527DD}" type="datetime1">
              <a:rPr lang="pt-BR" smtClean="0"/>
              <a:t>07/09/2019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CE86A9-68BC-470E-87B8-722A54DD033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64" r:id="rId6"/>
    <p:sldLayoutId id="2147483670" r:id="rId7"/>
    <p:sldLayoutId id="2147483671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Relationship Id="rId3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6.png"/><Relationship Id="rId13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microsoft.com/office/2007/relationships/hdphoto" Target="../media/hdphoto2.wdp"/><Relationship Id="rId6" Type="http://schemas.openxmlformats.org/officeDocument/2006/relationships/image" Target="../media/image23.png"/><Relationship Id="rId7" Type="http://schemas.microsoft.com/office/2007/relationships/hdphoto" Target="../media/hdphoto3.wdp"/><Relationship Id="rId8" Type="http://schemas.openxmlformats.org/officeDocument/2006/relationships/image" Target="../media/image24.png"/><Relationship Id="rId9" Type="http://schemas.microsoft.com/office/2007/relationships/hdphoto" Target="../media/hdphoto4.wdp"/><Relationship Id="rId10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11.wdp"/><Relationship Id="rId12" Type="http://schemas.openxmlformats.org/officeDocument/2006/relationships/image" Target="../media/image32.png"/><Relationship Id="rId13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microsoft.com/office/2007/relationships/hdphoto" Target="../media/hdphoto7.wdp"/><Relationship Id="rId4" Type="http://schemas.openxmlformats.org/officeDocument/2006/relationships/image" Target="../media/image28.png"/><Relationship Id="rId5" Type="http://schemas.microsoft.com/office/2007/relationships/hdphoto" Target="../media/hdphoto8.wdp"/><Relationship Id="rId6" Type="http://schemas.openxmlformats.org/officeDocument/2006/relationships/image" Target="../media/image29.png"/><Relationship Id="rId7" Type="http://schemas.microsoft.com/office/2007/relationships/hdphoto" Target="../media/hdphoto9.wdp"/><Relationship Id="rId8" Type="http://schemas.openxmlformats.org/officeDocument/2006/relationships/image" Target="../media/image30.png"/><Relationship Id="rId9" Type="http://schemas.microsoft.com/office/2007/relationships/hdphoto" Target="../media/hdphoto10.wdp"/><Relationship Id="rId1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26203E21-8DC8-41FC-ABE3-BA8B7B28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97152"/>
            <a:ext cx="5864695" cy="17594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C6B11EE-92F9-4A86-8916-8BC51BFB0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78446"/>
            <a:ext cx="8291279" cy="28836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12CFB8F1-CF9A-4490-A21D-91443875D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72115"/>
            <a:ext cx="2759968" cy="1841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03848" y="6516052"/>
            <a:ext cx="274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www.webbertraining.com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651605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/>
              <a:t>5 de setembro de 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510E3291-C29A-4D87-9DC6-606A8B4ED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16" name="Retângulo: Único Canto Arredondado 15">
            <a:extLst>
              <a:ext uri="{FF2B5EF4-FFF2-40B4-BE49-F238E27FC236}">
                <a16:creationId xmlns="" xmlns:a16="http://schemas.microsoft.com/office/drawing/2014/main" id="{AD6706AB-843E-446F-BC3F-0CE10BD0C9D9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17" name="Retângulo: Cantos Diagonais Arredondados 16">
            <a:extLst>
              <a:ext uri="{FF2B5EF4-FFF2-40B4-BE49-F238E27FC236}">
                <a16:creationId xmlns="" xmlns:a16="http://schemas.microsoft.com/office/drawing/2014/main" id="{74B6E1B9-933C-4FA1-80B7-96CF3C65373C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55088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C242F1DD-99C1-4B15-90D3-297516F68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4" name="Retângulo: Único Canto Arredondado 3">
            <a:extLst>
              <a:ext uri="{FF2B5EF4-FFF2-40B4-BE49-F238E27FC236}">
                <a16:creationId xmlns="" xmlns:a16="http://schemas.microsoft.com/office/drawing/2014/main" id="{2D7CD5BF-C4EA-4A52-AA03-6A0BEE272F40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="" xmlns:a16="http://schemas.microsoft.com/office/drawing/2014/main" id="{A1243EC3-A345-4EAC-8147-916A56E8F6A6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91585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="" xmlns:a16="http://schemas.microsoft.com/office/drawing/2014/main" id="{60228B9C-AAD0-4298-A519-48F17E3FA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4" name="Retângulo: Único Canto Arredondado 3">
            <a:extLst>
              <a:ext uri="{FF2B5EF4-FFF2-40B4-BE49-F238E27FC236}">
                <a16:creationId xmlns="" xmlns:a16="http://schemas.microsoft.com/office/drawing/2014/main" id="{5013C286-BB87-4398-8858-18DEFF7935BE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="" xmlns:a16="http://schemas.microsoft.com/office/drawing/2014/main" id="{FF4FC977-CB35-4961-ACB5-2F2310AB6B46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990180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F00A06AD-A5DA-4D40-8FE3-7DB9AC157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4" name="Retângulo: Único Canto Arredondado 3">
            <a:extLst>
              <a:ext uri="{FF2B5EF4-FFF2-40B4-BE49-F238E27FC236}">
                <a16:creationId xmlns="" xmlns:a16="http://schemas.microsoft.com/office/drawing/2014/main" id="{F476E09B-D653-4019-BDE3-A7B6FA4FCC96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="" xmlns:a16="http://schemas.microsoft.com/office/drawing/2014/main" id="{5F16C207-BF90-4D88-A9A5-B788414863B2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909989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FE44BD47-07B6-4F94-8363-95591F64A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6" name="Retângulo: Único Canto Arredondado 5">
            <a:extLst>
              <a:ext uri="{FF2B5EF4-FFF2-40B4-BE49-F238E27FC236}">
                <a16:creationId xmlns="" xmlns:a16="http://schemas.microsoft.com/office/drawing/2014/main" id="{42890BEB-2051-4038-B786-75CDAE096D22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7" name="Retângulo: Cantos Diagonais Arredondados 6">
            <a:extLst>
              <a:ext uri="{FF2B5EF4-FFF2-40B4-BE49-F238E27FC236}">
                <a16:creationId xmlns="" xmlns:a16="http://schemas.microsoft.com/office/drawing/2014/main" id="{81A71AC1-0C3E-48C8-8DE4-6010560398AA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25415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="" xmlns:a16="http://schemas.microsoft.com/office/drawing/2014/main" id="{2624B729-995C-45B9-96A3-70F8EDAE2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4" name="Retângulo: Único Canto Arredondado 3">
            <a:extLst>
              <a:ext uri="{FF2B5EF4-FFF2-40B4-BE49-F238E27FC236}">
                <a16:creationId xmlns="" xmlns:a16="http://schemas.microsoft.com/office/drawing/2014/main" id="{660F767C-B529-4DD0-AEC7-7C46558D1FF6}"/>
              </a:ext>
            </a:extLst>
          </p:cNvPr>
          <p:cNvSpPr/>
          <p:nvPr/>
        </p:nvSpPr>
        <p:spPr>
          <a:xfrm>
            <a:off x="0" y="1"/>
            <a:ext cx="2158850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800" dirty="0"/>
              <a:t>CRE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="" xmlns:a16="http://schemas.microsoft.com/office/drawing/2014/main" id="{A1327143-B6F8-4159-B9F3-1C8F9063F51D}"/>
              </a:ext>
            </a:extLst>
          </p:cNvPr>
          <p:cNvSpPr/>
          <p:nvPr/>
        </p:nvSpPr>
        <p:spPr>
          <a:xfrm>
            <a:off x="7222435" y="5877339"/>
            <a:ext cx="1921565" cy="980661"/>
          </a:xfrm>
          <a:prstGeom prst="round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0062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D7B4BF36-7F88-492E-B394-6DAF8E6D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7560840" cy="5659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18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DB8E761F-269F-4E64-82D6-744835B74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" y="0"/>
            <a:ext cx="9131052" cy="17008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426CDC2-4B8F-4960-8F9F-1DCB86E1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427" y="6421500"/>
            <a:ext cx="2792293" cy="436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5DE66AD-1EC1-4F09-9F67-1B0FB1DD9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7" y="1612698"/>
            <a:ext cx="8231825" cy="4792406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="" xmlns:a16="http://schemas.microsoft.com/office/drawing/2014/main" id="{6434BE60-E2E8-4233-89DA-2B5F842352D5}"/>
              </a:ext>
            </a:extLst>
          </p:cNvPr>
          <p:cNvCxnSpPr>
            <a:cxnSpLocks/>
          </p:cNvCxnSpPr>
          <p:nvPr/>
        </p:nvCxnSpPr>
        <p:spPr>
          <a:xfrm>
            <a:off x="4932040" y="1700808"/>
            <a:ext cx="36724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93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8E415195-F4C0-482B-B1AE-0ABE288CE5A5}"/>
              </a:ext>
            </a:extLst>
          </p:cNvPr>
          <p:cNvSpPr txBox="1"/>
          <p:nvPr/>
        </p:nvSpPr>
        <p:spPr bwMode="auto">
          <a:xfrm>
            <a:off x="457200" y="7143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Clinical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epidemiology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the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global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expansion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lang="pt-BR" sz="2800" b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i="1" kern="1200" dirty="0" err="1">
                <a:latin typeface="Arial" pitchFamily="34" charset="0"/>
                <a:ea typeface="+mj-ea"/>
                <a:cs typeface="Arial" pitchFamily="34" charset="0"/>
              </a:rPr>
              <a:t>Klebsiella</a:t>
            </a:r>
            <a:r>
              <a:rPr lang="pt-BR" sz="2800" b="1" i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i="1" kern="1200" dirty="0" err="1">
                <a:latin typeface="Arial" pitchFamily="34" charset="0"/>
                <a:ea typeface="+mj-ea"/>
                <a:cs typeface="Arial" pitchFamily="34" charset="0"/>
              </a:rPr>
              <a:t>pneumoniae</a:t>
            </a:r>
            <a:r>
              <a:rPr lang="pt-BR" sz="2800" b="1" i="1" kern="12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2800" b="1" kern="1200" dirty="0" err="1">
                <a:latin typeface="Arial" pitchFamily="34" charset="0"/>
                <a:ea typeface="+mj-ea"/>
                <a:cs typeface="Arial" pitchFamily="34" charset="0"/>
              </a:rPr>
              <a:t>carbapenemases</a:t>
            </a:r>
            <a:endParaRPr lang="pt-BR" sz="2800" b="1" kern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F93DF74-E846-4E36-B1DA-1535B592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3" y="1946283"/>
            <a:ext cx="7737073" cy="4197361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DBB5C77-FB04-49E2-9121-FEAB373490BF}"/>
              </a:ext>
            </a:extLst>
          </p:cNvPr>
          <p:cNvSpPr txBox="1"/>
          <p:nvPr/>
        </p:nvSpPr>
        <p:spPr>
          <a:xfrm>
            <a:off x="1773238" y="637203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/>
              <a:t>Muñoz-Price</a:t>
            </a:r>
            <a:r>
              <a:rPr lang="pt-BR" dirty="0"/>
              <a:t> LS et al. Lancet </a:t>
            </a:r>
            <a:r>
              <a:rPr lang="pt-BR" dirty="0" err="1"/>
              <a:t>Infect</a:t>
            </a:r>
            <a:r>
              <a:rPr lang="pt-BR" dirty="0"/>
              <a:t> </a:t>
            </a:r>
            <a:r>
              <a:rPr lang="pt-BR" dirty="0" err="1"/>
              <a:t>Dis</a:t>
            </a:r>
            <a:r>
              <a:rPr lang="pt-BR" dirty="0"/>
              <a:t> 2013: 13:</a:t>
            </a:r>
            <a:r>
              <a:rPr lang="en-US" cap="all" dirty="0"/>
              <a:t>785-796.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678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2BD3CD4-F1E9-4DC2-BC2D-A28A4DBD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33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A0D85ED-E809-4E2D-99D7-3E1E8EE2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54927"/>
            <a:ext cx="4474340" cy="44262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DE561FE-28B3-441F-9A53-77819310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933908"/>
            <a:ext cx="3696840" cy="25796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D7DA710-5DCD-4BA7-B4AB-3B49BC84C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436579"/>
            <a:ext cx="3321365" cy="23334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9249253-DCFB-48D3-948E-5D17D232A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314" y="1392582"/>
            <a:ext cx="2358606" cy="3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A354987A-C267-4294-9117-82044748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353276"/>
            <a:ext cx="2138455" cy="368200"/>
          </a:xfrm>
        </p:spPr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022AD629-BE51-4CDB-9C17-2D7CB0A3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47" y="836712"/>
            <a:ext cx="8230313" cy="16094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980D727-8B2F-4D86-9913-7298E663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0" y="2276872"/>
            <a:ext cx="9144000" cy="3880712"/>
          </a:xfrm>
          <a:prstGeom prst="rect">
            <a:avLst/>
          </a:prstGeom>
        </p:spPr>
      </p:pic>
      <p:pic>
        <p:nvPicPr>
          <p:cNvPr id="1026" name="Picture 2" descr="Resultado de imagem para bowel">
            <a:extLst>
              <a:ext uri="{FF2B5EF4-FFF2-40B4-BE49-F238E27FC236}">
                <a16:creationId xmlns="" xmlns:a16="http://schemas.microsoft.com/office/drawing/2014/main" id="{8F48DD17-212E-482C-8D04-05E3FB55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93" y="1664644"/>
            <a:ext cx="2352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environment">
            <a:extLst>
              <a:ext uri="{FF2B5EF4-FFF2-40B4-BE49-F238E27FC236}">
                <a16:creationId xmlns="" xmlns:a16="http://schemas.microsoft.com/office/drawing/2014/main" id="{D61701B3-BC7F-4924-BC04-39E9A9214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92" y="4081444"/>
            <a:ext cx="2597576" cy="25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26E2C9EE-3481-4957-97F9-14A0BF96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945D622-E342-44CF-A577-890130F9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4279007" cy="13888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A30ABEB-635C-48B3-A356-B891EA34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2" y="6655325"/>
            <a:ext cx="4423928" cy="2026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E10B7BD-1B13-43C2-AA4E-DDC85F09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184" y="2146142"/>
            <a:ext cx="5118833" cy="4372618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="" xmlns:a16="http://schemas.microsoft.com/office/drawing/2014/main" id="{753E26CB-C581-4100-B823-AB2BD77585A9}"/>
              </a:ext>
            </a:extLst>
          </p:cNvPr>
          <p:cNvSpPr/>
          <p:nvPr/>
        </p:nvSpPr>
        <p:spPr>
          <a:xfrm>
            <a:off x="768574" y="2596530"/>
            <a:ext cx="194421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Uso de </a:t>
            </a:r>
            <a:r>
              <a:rPr lang="pt-BR" sz="1200" dirty="0" err="1"/>
              <a:t>carbapenems</a:t>
            </a:r>
            <a:endParaRPr lang="pt-BR" sz="1200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="" xmlns:a16="http://schemas.microsoft.com/office/drawing/2014/main" id="{E3814D09-CB00-4E7C-94C3-B21A111E2FA1}"/>
              </a:ext>
            </a:extLst>
          </p:cNvPr>
          <p:cNvSpPr/>
          <p:nvPr/>
        </p:nvSpPr>
        <p:spPr>
          <a:xfrm>
            <a:off x="768574" y="3590720"/>
            <a:ext cx="194421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Uso de </a:t>
            </a:r>
            <a:r>
              <a:rPr lang="pt-BR" sz="1200" dirty="0" err="1"/>
              <a:t>cefaloporinas</a:t>
            </a:r>
            <a:endParaRPr lang="pt-BR" sz="1200" dirty="0"/>
          </a:p>
        </p:txBody>
      </p:sp>
      <p:sp>
        <p:nvSpPr>
          <p:cNvPr id="9" name="Seta: para a Direita 8">
            <a:extLst>
              <a:ext uri="{FF2B5EF4-FFF2-40B4-BE49-F238E27FC236}">
                <a16:creationId xmlns="" xmlns:a16="http://schemas.microsoft.com/office/drawing/2014/main" id="{01533B0A-A65E-43ED-8BEF-7534DAEE9490}"/>
              </a:ext>
            </a:extLst>
          </p:cNvPr>
          <p:cNvSpPr/>
          <p:nvPr/>
        </p:nvSpPr>
        <p:spPr>
          <a:xfrm>
            <a:off x="768574" y="4426111"/>
            <a:ext cx="1944216" cy="4320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/>
              <a:t>Hospitatalização</a:t>
            </a:r>
            <a:r>
              <a:rPr lang="pt-BR" sz="1200" dirty="0"/>
              <a:t> prévia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="" xmlns:a16="http://schemas.microsoft.com/office/drawing/2014/main" id="{5D5253A4-B93C-4C2F-A00D-6ECD92CD1136}"/>
              </a:ext>
            </a:extLst>
          </p:cNvPr>
          <p:cNvSpPr/>
          <p:nvPr/>
        </p:nvSpPr>
        <p:spPr>
          <a:xfrm>
            <a:off x="795289" y="5261502"/>
            <a:ext cx="194421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Uso de </a:t>
            </a:r>
            <a:r>
              <a:rPr lang="pt-BR" sz="1200" dirty="0" err="1"/>
              <a:t>quinolonas</a:t>
            </a:r>
            <a:endParaRPr lang="pt-BR" sz="12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="" xmlns:a16="http://schemas.microsoft.com/office/drawing/2014/main" id="{DB44FE2F-559C-4124-90D3-DF8A603EF058}"/>
              </a:ext>
            </a:extLst>
          </p:cNvPr>
          <p:cNvSpPr/>
          <p:nvPr/>
        </p:nvSpPr>
        <p:spPr>
          <a:xfrm>
            <a:off x="5220072" y="980728"/>
            <a:ext cx="309634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/>
              <a:t>Gravidadade</a:t>
            </a:r>
            <a:r>
              <a:rPr lang="pt-BR" sz="1600" dirty="0"/>
              <a:t> da doença de base</a:t>
            </a:r>
          </a:p>
          <a:p>
            <a:pPr algn="ctr"/>
            <a:r>
              <a:rPr lang="pt-BR" sz="1600" dirty="0"/>
              <a:t>Dispositivos invasivos</a:t>
            </a:r>
          </a:p>
        </p:txBody>
      </p:sp>
    </p:spTree>
    <p:extLst>
      <p:ext uri="{BB962C8B-B14F-4D97-AF65-F5344CB8AC3E}">
        <p14:creationId xmlns:p14="http://schemas.microsoft.com/office/powerpoint/2010/main" val="226061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54B0D58-8873-48AB-B8AB-DED834A3FBA6}"/>
              </a:ext>
            </a:extLst>
          </p:cNvPr>
          <p:cNvSpPr/>
          <p:nvPr/>
        </p:nvSpPr>
        <p:spPr>
          <a:xfrm>
            <a:off x="179512" y="5733256"/>
            <a:ext cx="753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Pressão de colonização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9D67A11-CF60-4F53-A5CB-4E7863069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2" y="1782699"/>
            <a:ext cx="8838036" cy="3292602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E12F046B-39B0-4580-8C40-4A2DB850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03925-84CD-4CF2-BCC0-13FCEC8A5297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5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43" y="0"/>
            <a:ext cx="9144000" cy="1306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80" y="1052736"/>
            <a:ext cx="3632200" cy="26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19" y="1700808"/>
            <a:ext cx="6124417" cy="218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005064"/>
            <a:ext cx="6264696" cy="2232248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36E85BD-94C7-4E0D-AAA2-D9382FE2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05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51A7C0C9-4890-4DE8-B17F-37B7BFA9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526D90C-FD0E-45CF-A848-D5567E70C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1"/>
            <a:ext cx="9065887" cy="13913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8995F558-9377-44A7-92F9-DAB78175AB9B}"/>
              </a:ext>
            </a:extLst>
          </p:cNvPr>
          <p:cNvSpPr txBox="1"/>
          <p:nvPr/>
        </p:nvSpPr>
        <p:spPr>
          <a:xfrm>
            <a:off x="0" y="6356350"/>
            <a:ext cx="485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Antimicrob</a:t>
            </a:r>
            <a:r>
              <a:rPr lang="pt-BR" dirty="0"/>
              <a:t> </a:t>
            </a:r>
            <a:r>
              <a:rPr lang="pt-BR" dirty="0" err="1"/>
              <a:t>Agents</a:t>
            </a:r>
            <a:r>
              <a:rPr lang="pt-BR" dirty="0"/>
              <a:t> </a:t>
            </a:r>
            <a:r>
              <a:rPr lang="pt-BR" dirty="0" err="1"/>
              <a:t>Chemother</a:t>
            </a:r>
            <a:r>
              <a:rPr lang="pt-BR" dirty="0"/>
              <a:t> 62:e01730-17.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5BE6C1B-0366-4B13-9E38-71DBC9B07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86" y="1571580"/>
            <a:ext cx="6846081" cy="46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6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372C2A4D-EEE1-41BC-8EDF-6766FD2F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929FF50-CE2F-4E33-8033-91A61D8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64088" cy="16286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D95CF79-95B8-49AE-A493-2D7F99BE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0" y="6600825"/>
            <a:ext cx="5286375" cy="2571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8D04DFBF-7F1A-4F7F-BE4B-811985A0D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77767"/>
            <a:ext cx="4110227" cy="457858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B90DF1C6-7CFD-4166-9C7A-BA9E42EDA9D8}"/>
              </a:ext>
            </a:extLst>
          </p:cNvPr>
          <p:cNvGrpSpPr/>
          <p:nvPr/>
        </p:nvGrpSpPr>
        <p:grpSpPr>
          <a:xfrm>
            <a:off x="373509" y="1084117"/>
            <a:ext cx="9144000" cy="4073075"/>
            <a:chOff x="373509" y="1084117"/>
            <a:chExt cx="9144000" cy="4073075"/>
          </a:xfrm>
        </p:grpSpPr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F7F40A19-5BF0-4DBF-99EF-9F8D6C39A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032328">
              <a:off x="373509" y="2908659"/>
              <a:ext cx="9144000" cy="10406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CaixaDeTexto 8">
              <a:extLst>
                <a:ext uri="{FF2B5EF4-FFF2-40B4-BE49-F238E27FC236}">
                  <a16:creationId xmlns="" xmlns:a16="http://schemas.microsoft.com/office/drawing/2014/main" id="{A90B027C-1262-4AF3-B6CB-BA4A400C2037}"/>
                </a:ext>
              </a:extLst>
            </p:cNvPr>
            <p:cNvSpPr txBox="1"/>
            <p:nvPr/>
          </p:nvSpPr>
          <p:spPr>
            <a:xfrm rot="20055946">
              <a:off x="4854451" y="1941526"/>
              <a:ext cx="2104542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dirty="0" err="1"/>
                <a:t>Carbapenem</a:t>
              </a:r>
              <a:r>
                <a:rPr lang="pt-BR" dirty="0"/>
                <a:t>-R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976606EC-04C3-49AD-AA89-135B4DF54F34}"/>
                </a:ext>
              </a:extLst>
            </p:cNvPr>
            <p:cNvSpPr txBox="1"/>
            <p:nvPr/>
          </p:nvSpPr>
          <p:spPr>
            <a:xfrm rot="20055946">
              <a:off x="6748483" y="1084117"/>
              <a:ext cx="178800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dirty="0" err="1"/>
                <a:t>Carbapenem</a:t>
              </a:r>
              <a:r>
                <a:rPr lang="pt-BR" dirty="0"/>
                <a:t>-S</a:t>
              </a:r>
            </a:p>
          </p:txBody>
        </p:sp>
        <p:sp>
          <p:nvSpPr>
            <p:cNvPr id="11" name="Seta: para Baixo 10">
              <a:extLst>
                <a:ext uri="{FF2B5EF4-FFF2-40B4-BE49-F238E27FC236}">
                  <a16:creationId xmlns="" xmlns:a16="http://schemas.microsoft.com/office/drawing/2014/main" id="{169E8411-2F40-4AA8-AA03-194063F07CC5}"/>
                </a:ext>
              </a:extLst>
            </p:cNvPr>
            <p:cNvSpPr/>
            <p:nvPr/>
          </p:nvSpPr>
          <p:spPr>
            <a:xfrm flipV="1">
              <a:off x="5508104" y="4221088"/>
              <a:ext cx="528786" cy="93610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="" xmlns:a16="http://schemas.microsoft.com/office/drawing/2014/main" id="{8139B650-78AE-4C48-9DBA-DDD89C749F40}"/>
                </a:ext>
              </a:extLst>
            </p:cNvPr>
            <p:cNvSpPr txBox="1"/>
            <p:nvPr/>
          </p:nvSpPr>
          <p:spPr>
            <a:xfrm>
              <a:off x="6084168" y="4510861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Tempo de hospitalização</a:t>
              </a:r>
            </a:p>
            <a:p>
              <a:r>
                <a:rPr lang="pt-BR" dirty="0"/>
                <a:t>Mortalidade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7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80536755-1C4D-4CB8-BDD6-9A748D6F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D3CB97D-BE13-4A84-9511-DC0C52D5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7" y="-10398"/>
            <a:ext cx="4295655" cy="151456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65F6A18-A8AC-40B0-BC9B-7547EA42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453336"/>
            <a:ext cx="2886075" cy="342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8AF5EE6F-C8B9-4042-940B-CEFD9CFF7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462133"/>
            <a:ext cx="6444629" cy="5070954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="" xmlns:a16="http://schemas.microsoft.com/office/drawing/2014/main" id="{6956EFB7-A95C-4E96-A490-D509FC8A771E}"/>
              </a:ext>
            </a:extLst>
          </p:cNvPr>
          <p:cNvSpPr/>
          <p:nvPr/>
        </p:nvSpPr>
        <p:spPr>
          <a:xfrm>
            <a:off x="179512" y="3068960"/>
            <a:ext cx="2160240" cy="151456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Aumento de quase 3 x na mortalidade</a:t>
            </a:r>
          </a:p>
        </p:txBody>
      </p:sp>
    </p:spTree>
    <p:extLst>
      <p:ext uri="{BB962C8B-B14F-4D97-AF65-F5344CB8AC3E}">
        <p14:creationId xmlns:p14="http://schemas.microsoft.com/office/powerpoint/2010/main" val="197523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62ACB48F-0539-4CA7-921A-64E8CD52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A203874-42F1-4AC9-9638-5251EC52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398"/>
            <a:ext cx="8825309" cy="12071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E0353634-51E1-42C5-877B-BB2719D3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37286"/>
            <a:ext cx="3898905" cy="33015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2642C70-9058-4CFC-BA1E-2FA678975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08" y="2348592"/>
            <a:ext cx="3898905" cy="33449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76E4493F-F76B-4B37-AB72-F3FB4666443C}"/>
              </a:ext>
            </a:extLst>
          </p:cNvPr>
          <p:cNvSpPr txBox="1"/>
          <p:nvPr/>
        </p:nvSpPr>
        <p:spPr>
          <a:xfrm>
            <a:off x="107504" y="653891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 J Infect Control. 2019 Feb;47(2):213-216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951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E688467-1D13-4B90-B85D-BDA8CF24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214C670-DBFA-41E9-9517-7B06D24B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03"/>
            <a:ext cx="9144000" cy="12129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7A71C08-8A08-4034-A853-811EF9D84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616227"/>
            <a:ext cx="3419475" cy="2381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6C4765B-51DA-4220-A994-529996193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69" y="1346516"/>
            <a:ext cx="5280648" cy="5234069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="" xmlns:a16="http://schemas.microsoft.com/office/drawing/2014/main" id="{30EBD285-9E5B-4F07-BA48-E2B0A9363971}"/>
              </a:ext>
            </a:extLst>
          </p:cNvPr>
          <p:cNvSpPr/>
          <p:nvPr/>
        </p:nvSpPr>
        <p:spPr>
          <a:xfrm>
            <a:off x="188761" y="1720799"/>
            <a:ext cx="3365793" cy="1737726"/>
          </a:xfrm>
          <a:prstGeom prst="rightArrow">
            <a:avLst>
              <a:gd name="adj1" fmla="val 50000"/>
              <a:gd name="adj2" fmla="val 54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Menor mortalidade em combinação com </a:t>
            </a:r>
            <a:r>
              <a:rPr lang="pt-BR" dirty="0" err="1"/>
              <a:t>Carbapenêmicos</a:t>
            </a:r>
            <a:endParaRPr lang="pt-BR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="" xmlns:a16="http://schemas.microsoft.com/office/drawing/2014/main" id="{C428F809-08ED-4E13-9E55-BE8C5B26530A}"/>
              </a:ext>
            </a:extLst>
          </p:cNvPr>
          <p:cNvSpPr/>
          <p:nvPr/>
        </p:nvSpPr>
        <p:spPr>
          <a:xfrm>
            <a:off x="143438" y="4168512"/>
            <a:ext cx="3365793" cy="2068799"/>
          </a:xfrm>
          <a:prstGeom prst="rightArrow">
            <a:avLst>
              <a:gd name="adj1" fmla="val 50000"/>
              <a:gd name="adj2" fmla="val 54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Menor mortalidade em combinação com Aminoglicosídeos ou </a:t>
            </a:r>
            <a:r>
              <a:rPr lang="pt-BR" dirty="0" err="1"/>
              <a:t>Tigeciclina</a:t>
            </a:r>
            <a:endParaRPr lang="pt-BR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="" xmlns:a16="http://schemas.microsoft.com/office/drawing/2014/main" id="{0B0D5FED-0D0C-42FE-9C01-712F50B04995}"/>
              </a:ext>
            </a:extLst>
          </p:cNvPr>
          <p:cNvCxnSpPr/>
          <p:nvPr/>
        </p:nvCxnSpPr>
        <p:spPr>
          <a:xfrm>
            <a:off x="0" y="548680"/>
            <a:ext cx="154766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791FE6B2-5ABD-464F-AE01-8A75B1B9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Novos antibióticos?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5B6AE804-0437-4B5C-9624-BD1C9DF6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C88BC6A4-9C05-4689-8E71-B9DBC8A90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99" y="2465079"/>
            <a:ext cx="7453601" cy="38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5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C29E264F-876F-4F02-A895-921D890F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5284"/>
            <a:ext cx="6336704" cy="1079500"/>
          </a:xfrm>
        </p:spPr>
        <p:txBody>
          <a:bodyPr/>
          <a:lstStyle/>
          <a:p>
            <a:pPr algn="l"/>
            <a:r>
              <a:rPr lang="pt-BR" dirty="0"/>
              <a:t>Prevenção e controle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6D4D134-DAEF-4220-BFDD-7056D5CB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18B343C-08AC-4BA4-9A49-6B6CF1C5C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09304"/>
            <a:ext cx="3305612" cy="46434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8C186956-98CE-40F2-B988-0C3373EE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628799"/>
            <a:ext cx="3816424" cy="51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8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C4968011-4F5F-4C74-8616-A722D7FB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0BBBD83-C43F-4D28-A27C-D59D78E8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42"/>
          <a:stretch/>
        </p:blipFill>
        <p:spPr>
          <a:xfrm>
            <a:off x="683568" y="1052736"/>
            <a:ext cx="1695450" cy="200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A2F7084-1E75-40CC-ADB7-D00E93D39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4" r="50000" b="10689"/>
          <a:stretch/>
        </p:blipFill>
        <p:spPr>
          <a:xfrm>
            <a:off x="2843808" y="878216"/>
            <a:ext cx="2201948" cy="21751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35BC978-05D4-4324-844B-0FBC01AAB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1" r="50787" b="4222"/>
          <a:stretch/>
        </p:blipFill>
        <p:spPr>
          <a:xfrm>
            <a:off x="484658" y="3976840"/>
            <a:ext cx="2359150" cy="23782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1416844-3240-420D-98CA-8CE64D899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022" y="4077072"/>
            <a:ext cx="1608734" cy="17053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21893AFE-9F32-4557-B5F2-B2D1DFEAC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756" y="834313"/>
            <a:ext cx="3960440" cy="29703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8F99036-C3FE-46F2-AF90-7BDD7EAB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816" y="3645024"/>
            <a:ext cx="2530624" cy="253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7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1292D99A-40B0-460C-809C-B6DF6F48A5E2}"/>
              </a:ext>
            </a:extLst>
          </p:cNvPr>
          <p:cNvGraphicFramePr/>
          <p:nvPr/>
        </p:nvGraphicFramePr>
        <p:xfrm>
          <a:off x="251520" y="1412776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C29E264F-876F-4F02-A895-921D890F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5284"/>
            <a:ext cx="6336704" cy="1079500"/>
          </a:xfrm>
        </p:spPr>
        <p:txBody>
          <a:bodyPr/>
          <a:lstStyle/>
          <a:p>
            <a:pPr algn="l"/>
            <a:r>
              <a:rPr lang="pt-BR" dirty="0"/>
              <a:t>Prevenção e controle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6D4D134-DAEF-4220-BFDD-7056D5CB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44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D9380ED3-DC56-4C78-8F93-527C65EA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2F552EC-34B6-497A-BF1A-DA89785B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416"/>
            <a:ext cx="9175325" cy="22252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381C60D6-3DA2-4FE5-A28B-FD361EF8F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" y="6525344"/>
            <a:ext cx="3037920" cy="2607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D0EFDD31-FB26-461E-AEF8-0121EAEE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96" y="2349758"/>
            <a:ext cx="7524328" cy="41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72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74ACE8F4-608F-427C-80FE-D933249C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1E96379-46EE-44FC-8F41-553C5940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2" y="0"/>
            <a:ext cx="9042158" cy="17310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AA39A1E-745B-48AB-BEA4-44C37675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3448050" cy="314325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4D7CCDBC-75BB-4A56-8179-4BEF58C5FFC1}"/>
              </a:ext>
            </a:extLst>
          </p:cNvPr>
          <p:cNvSpPr/>
          <p:nvPr/>
        </p:nvSpPr>
        <p:spPr>
          <a:xfrm>
            <a:off x="457200" y="2060848"/>
            <a:ext cx="325070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Antimicrobianos por via oral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="" xmlns:a16="http://schemas.microsoft.com/office/drawing/2014/main" id="{5DF81C9E-834B-4B9E-814A-0E5C6B32443B}"/>
              </a:ext>
            </a:extLst>
          </p:cNvPr>
          <p:cNvSpPr/>
          <p:nvPr/>
        </p:nvSpPr>
        <p:spPr>
          <a:xfrm>
            <a:off x="469395" y="3548092"/>
            <a:ext cx="325070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Clorexidina: banho ou enxague oral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="" xmlns:a16="http://schemas.microsoft.com/office/drawing/2014/main" id="{6EA231C6-FC73-4281-8BB5-D661CE198B76}"/>
              </a:ext>
            </a:extLst>
          </p:cNvPr>
          <p:cNvSpPr/>
          <p:nvPr/>
        </p:nvSpPr>
        <p:spPr>
          <a:xfrm>
            <a:off x="4716016" y="2060848"/>
            <a:ext cx="3250704" cy="10081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Probióticos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="" xmlns:a16="http://schemas.microsoft.com/office/drawing/2014/main" id="{C964A09D-0E99-4D1C-B10D-417CA644CF4E}"/>
              </a:ext>
            </a:extLst>
          </p:cNvPr>
          <p:cNvSpPr/>
          <p:nvPr/>
        </p:nvSpPr>
        <p:spPr>
          <a:xfrm>
            <a:off x="4714564" y="3548092"/>
            <a:ext cx="3250704" cy="100811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Transplante de fezes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9D5236A-AD96-42F2-8288-5C62211B39C5}"/>
              </a:ext>
            </a:extLst>
          </p:cNvPr>
          <p:cNvSpPr txBox="1"/>
          <p:nvPr/>
        </p:nvSpPr>
        <p:spPr>
          <a:xfrm>
            <a:off x="469395" y="5109331"/>
            <a:ext cx="749587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Na falta de evidências conclusivas, o grupo de experts sugere ensaios clínicos com delineamento robusto para análise de eficácia e segurança.</a:t>
            </a:r>
          </a:p>
        </p:txBody>
      </p:sp>
    </p:spTree>
    <p:extLst>
      <p:ext uri="{BB962C8B-B14F-4D97-AF65-F5344CB8AC3E}">
        <p14:creationId xmlns:p14="http://schemas.microsoft.com/office/powerpoint/2010/main" val="2880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959118" cy="534587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3568" y="404664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Obrigado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355976" y="6488668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carlos.fortaleza@unesp.br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979A41A9-7A2F-43B9-B958-F83EBDBF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09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3B86A438-CE85-4D35-AB5C-2E3A1054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6B98E-B2FF-49C7-A399-9FD57F046161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1EB2654-A170-4302-8D4B-D7136F68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240"/>
            <a:ext cx="9144000" cy="41290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0F5DF4F0-817F-4604-9F44-82CD7AC15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57" y="836712"/>
            <a:ext cx="8455885" cy="118882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19A8BAB-80F5-4E62-874B-5698652EB140}"/>
              </a:ext>
            </a:extLst>
          </p:cNvPr>
          <p:cNvSpPr txBox="1"/>
          <p:nvPr/>
        </p:nvSpPr>
        <p:spPr>
          <a:xfrm>
            <a:off x="0" y="6488668"/>
            <a:ext cx="49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/>
              <a:t>http://essays.biochemistry.org/content/61/1/23.figures-only</a:t>
            </a:r>
            <a:endParaRPr lang="pt-BR" sz="1400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="" xmlns:a16="http://schemas.microsoft.com/office/drawing/2014/main" id="{1D7B8210-CB82-4FD3-97FF-A6268EA10F10}"/>
              </a:ext>
            </a:extLst>
          </p:cNvPr>
          <p:cNvSpPr/>
          <p:nvPr/>
        </p:nvSpPr>
        <p:spPr>
          <a:xfrm>
            <a:off x="5473080" y="1683347"/>
            <a:ext cx="2160240" cy="4197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R-</a:t>
            </a:r>
            <a:r>
              <a:rPr lang="pt-BR" dirty="0" err="1"/>
              <a:t>Carbapenêmicos</a:t>
            </a:r>
            <a:endParaRPr lang="pt-BR" dirty="0"/>
          </a:p>
        </p:txBody>
      </p:sp>
      <p:cxnSp>
        <p:nvCxnSpPr>
          <p:cNvPr id="11" name="Conector: Curvo 10">
            <a:extLst>
              <a:ext uri="{FF2B5EF4-FFF2-40B4-BE49-F238E27FC236}">
                <a16:creationId xmlns="" xmlns:a16="http://schemas.microsoft.com/office/drawing/2014/main" id="{668EF758-F22C-4A59-B23B-694B72A3F4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14628" y="2783397"/>
            <a:ext cx="1291207" cy="1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="" xmlns:a16="http://schemas.microsoft.com/office/drawing/2014/main" id="{8BDE9392-8331-4048-8F4A-87BD94493C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1600" y="1893216"/>
            <a:ext cx="4501480" cy="1967832"/>
          </a:xfrm>
          <a:prstGeom prst="curvedConnector3">
            <a:avLst>
              <a:gd name="adj1" fmla="val 115945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Curvo 24">
            <a:extLst>
              <a:ext uri="{FF2B5EF4-FFF2-40B4-BE49-F238E27FC236}">
                <a16:creationId xmlns="" xmlns:a16="http://schemas.microsoft.com/office/drawing/2014/main" id="{F35BD3A4-C7CA-4763-A2BF-7F22F4F30D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83968" y="2137793"/>
            <a:ext cx="2269232" cy="1209058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A578723-1066-4469-8970-396229E52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9381" r="10626" b="9381"/>
          <a:stretch/>
        </p:blipFill>
        <p:spPr>
          <a:xfrm>
            <a:off x="1907704" y="1196752"/>
            <a:ext cx="6984776" cy="5401561"/>
          </a:xfrm>
          <a:prstGeom prst="rect">
            <a:avLst/>
          </a:prstGeom>
        </p:spPr>
      </p:pic>
      <p:pic>
        <p:nvPicPr>
          <p:cNvPr id="9218" name="Picture 2" descr="Resultado de imagem para brasil">
            <a:extLst>
              <a:ext uri="{FF2B5EF4-FFF2-40B4-BE49-F238E27FC236}">
                <a16:creationId xmlns="" xmlns:a16="http://schemas.microsoft.com/office/drawing/2014/main" id="{D81AB55C-6C05-454E-862C-37186695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015"/>
            <a:ext cx="1653167" cy="16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F64AB9F-5D99-453D-9D86-F0E8E63F6A2D}"/>
              </a:ext>
            </a:extLst>
          </p:cNvPr>
          <p:cNvSpPr txBox="1"/>
          <p:nvPr/>
        </p:nvSpPr>
        <p:spPr>
          <a:xfrm>
            <a:off x="0" y="6525344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Boletim ANVISA, 2017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="" xmlns:a16="http://schemas.microsoft.com/office/drawing/2014/main" id="{98591B00-6B45-4173-A6A1-90C0F76AE617}"/>
              </a:ext>
            </a:extLst>
          </p:cNvPr>
          <p:cNvGrpSpPr/>
          <p:nvPr/>
        </p:nvGrpSpPr>
        <p:grpSpPr>
          <a:xfrm>
            <a:off x="363057" y="2177245"/>
            <a:ext cx="1832679" cy="4176464"/>
            <a:chOff x="363057" y="2177245"/>
            <a:chExt cx="1832679" cy="4176464"/>
          </a:xfrm>
        </p:grpSpPr>
        <p:sp>
          <p:nvSpPr>
            <p:cNvPr id="4" name="Seta: para a Direita 3">
              <a:extLst>
                <a:ext uri="{FF2B5EF4-FFF2-40B4-BE49-F238E27FC236}">
                  <a16:creationId xmlns="" xmlns:a16="http://schemas.microsoft.com/office/drawing/2014/main" id="{5B6FF1C8-5CB7-4B4D-AD7C-5CD1DD944D26}"/>
                </a:ext>
              </a:extLst>
            </p:cNvPr>
            <p:cNvSpPr/>
            <p:nvPr/>
          </p:nvSpPr>
          <p:spPr>
            <a:xfrm>
              <a:off x="1187624" y="2276872"/>
              <a:ext cx="1008112" cy="216024"/>
            </a:xfrm>
            <a:prstGeom prst="rightArrow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Seta: para a Direita 4">
              <a:extLst>
                <a:ext uri="{FF2B5EF4-FFF2-40B4-BE49-F238E27FC236}">
                  <a16:creationId xmlns="" xmlns:a16="http://schemas.microsoft.com/office/drawing/2014/main" id="{AB676712-4D44-4B2A-A436-B91FC5BC405C}"/>
                </a:ext>
              </a:extLst>
            </p:cNvPr>
            <p:cNvSpPr/>
            <p:nvPr/>
          </p:nvSpPr>
          <p:spPr>
            <a:xfrm>
              <a:off x="1187624" y="3068960"/>
              <a:ext cx="1008112" cy="216024"/>
            </a:xfrm>
            <a:prstGeom prst="rightArrow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Seta: para a Direita 5">
              <a:extLst>
                <a:ext uri="{FF2B5EF4-FFF2-40B4-BE49-F238E27FC236}">
                  <a16:creationId xmlns="" xmlns:a16="http://schemas.microsoft.com/office/drawing/2014/main" id="{6D6C3B11-7ACF-4167-B03C-40770D26A3A9}"/>
                </a:ext>
              </a:extLst>
            </p:cNvPr>
            <p:cNvSpPr/>
            <p:nvPr/>
          </p:nvSpPr>
          <p:spPr>
            <a:xfrm>
              <a:off x="1187624" y="3505200"/>
              <a:ext cx="1008112" cy="216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Seta: para a Direita 6">
              <a:extLst>
                <a:ext uri="{FF2B5EF4-FFF2-40B4-BE49-F238E27FC236}">
                  <a16:creationId xmlns="" xmlns:a16="http://schemas.microsoft.com/office/drawing/2014/main" id="{31CCED5A-91A6-4854-B621-409A4B6CD8F2}"/>
                </a:ext>
              </a:extLst>
            </p:cNvPr>
            <p:cNvSpPr/>
            <p:nvPr/>
          </p:nvSpPr>
          <p:spPr>
            <a:xfrm>
              <a:off x="1187624" y="5553236"/>
              <a:ext cx="1008112" cy="216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Seta: para a Direita 7">
              <a:extLst>
                <a:ext uri="{FF2B5EF4-FFF2-40B4-BE49-F238E27FC236}">
                  <a16:creationId xmlns="" xmlns:a16="http://schemas.microsoft.com/office/drawing/2014/main" id="{70CE8F26-909A-4B47-9247-135B19ACE7ED}"/>
                </a:ext>
              </a:extLst>
            </p:cNvPr>
            <p:cNvSpPr/>
            <p:nvPr/>
          </p:nvSpPr>
          <p:spPr>
            <a:xfrm>
              <a:off x="1187624" y="5967762"/>
              <a:ext cx="1008112" cy="2160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="" xmlns:a16="http://schemas.microsoft.com/office/drawing/2014/main" id="{A67537CE-571C-4579-B186-980CDA0EC93E}"/>
                </a:ext>
              </a:extLst>
            </p:cNvPr>
            <p:cNvSpPr txBox="1"/>
            <p:nvPr/>
          </p:nvSpPr>
          <p:spPr>
            <a:xfrm rot="16200000">
              <a:off x="-1540509" y="4080811"/>
              <a:ext cx="4176464" cy="36933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R - </a:t>
              </a:r>
              <a:r>
                <a:rPr lang="pt-BR" dirty="0" err="1"/>
                <a:t>Carbapenêmicos</a:t>
              </a:r>
              <a:endParaRPr lang="pt-BR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7E02FDAB-3D65-4B8E-868F-459B17FDA053}"/>
              </a:ext>
            </a:extLst>
          </p:cNvPr>
          <p:cNvGrpSpPr/>
          <p:nvPr/>
        </p:nvGrpSpPr>
        <p:grpSpPr>
          <a:xfrm>
            <a:off x="1251211" y="3736825"/>
            <a:ext cx="944525" cy="1724000"/>
            <a:chOff x="1251211" y="3736825"/>
            <a:chExt cx="944525" cy="1724000"/>
          </a:xfrm>
        </p:grpSpPr>
        <p:sp>
          <p:nvSpPr>
            <p:cNvPr id="10" name="Chave Esquerda 9">
              <a:extLst>
                <a:ext uri="{FF2B5EF4-FFF2-40B4-BE49-F238E27FC236}">
                  <a16:creationId xmlns="" xmlns:a16="http://schemas.microsoft.com/office/drawing/2014/main" id="{C8F667E6-7AFE-4974-B449-52F90C6B92B5}"/>
                </a:ext>
              </a:extLst>
            </p:cNvPr>
            <p:cNvSpPr/>
            <p:nvPr/>
          </p:nvSpPr>
          <p:spPr>
            <a:xfrm>
              <a:off x="1979712" y="3861048"/>
              <a:ext cx="216024" cy="1152128"/>
            </a:xfrm>
            <a:prstGeom prst="lef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="" xmlns:a16="http://schemas.microsoft.com/office/drawing/2014/main" id="{E2F42F83-29FC-4C1A-868C-319AA0AB5373}"/>
                </a:ext>
              </a:extLst>
            </p:cNvPr>
            <p:cNvSpPr txBox="1"/>
            <p:nvPr/>
          </p:nvSpPr>
          <p:spPr>
            <a:xfrm rot="16200000">
              <a:off x="620044" y="4367992"/>
              <a:ext cx="1724000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R – Cefalosporinas</a:t>
              </a:r>
            </a:p>
            <a:p>
              <a:pPr algn="ctr"/>
              <a:r>
                <a:rPr lang="pt-BR" sz="1200" dirty="0"/>
                <a:t>S - </a:t>
              </a:r>
              <a:r>
                <a:rPr lang="pt-BR" sz="1200" dirty="0" err="1"/>
                <a:t>Carbapenêmicos</a:t>
              </a:r>
              <a:endParaRPr lang="pt-B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9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B06C07B9-2664-4039-A4CB-A07E809C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64" y="643467"/>
            <a:ext cx="8093470" cy="55710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4B21026D-0FB9-4CCC-A2A8-6DBB7D05143B}"/>
              </a:ext>
            </a:extLst>
          </p:cNvPr>
          <p:cNvSpPr txBox="1"/>
          <p:nvPr/>
        </p:nvSpPr>
        <p:spPr>
          <a:xfrm>
            <a:off x="6588224" y="2276872"/>
            <a:ext cx="15121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R-</a:t>
            </a:r>
            <a:r>
              <a:rPr lang="pt-BR" dirty="0" err="1"/>
              <a:t>Imipenem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DAA26CDF-EF9E-4C88-8CA6-F4493A174982}"/>
              </a:ext>
            </a:extLst>
          </p:cNvPr>
          <p:cNvSpPr txBox="1"/>
          <p:nvPr/>
        </p:nvSpPr>
        <p:spPr>
          <a:xfrm>
            <a:off x="5868144" y="60585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Brasil, LACENS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E6D648E5-96BE-4C6F-8CAB-075D2786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74065-88A9-462B-BCE5-FAA63656A0AD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00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72024C-A56E-46B6-92EA-BBF926CC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6" y="4409422"/>
            <a:ext cx="8256114" cy="1362075"/>
          </a:xfrm>
        </p:spPr>
        <p:txBody>
          <a:bodyPr/>
          <a:lstStyle/>
          <a:p>
            <a:r>
              <a:rPr lang="pt-BR" sz="2800" dirty="0"/>
              <a:t>Disseminação de </a:t>
            </a:r>
            <a:r>
              <a:rPr lang="pt-BR" sz="2800" dirty="0" err="1"/>
              <a:t>bgn</a:t>
            </a:r>
            <a:r>
              <a:rPr lang="pt-BR" sz="2800" dirty="0"/>
              <a:t> Resistentes aos </a:t>
            </a:r>
            <a:r>
              <a:rPr lang="pt-BR" sz="2800" dirty="0" err="1"/>
              <a:t>carbapenêmicos</a:t>
            </a:r>
            <a:r>
              <a:rPr lang="pt-BR" sz="2800" dirty="0"/>
              <a:t> NO ESTADO DE SÃO PAULO, BRASIL.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7A23098-57CC-4BB4-B4F2-8DC33DBB3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6056511"/>
            <a:ext cx="7772400" cy="365125"/>
          </a:xfrm>
        </p:spPr>
        <p:txBody>
          <a:bodyPr/>
          <a:lstStyle/>
          <a:p>
            <a:r>
              <a:rPr lang="pt-BR" dirty="0" err="1"/>
              <a:t>Carazatto</a:t>
            </a:r>
            <a:r>
              <a:rPr lang="pt-BR" dirty="0"/>
              <a:t> &amp; Fortaleza (dados enviados para publicação)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CF53CFFA-BD3A-455C-B837-F93E1BB7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03925-84CD-4CF2-BCC0-13FCEC8A5297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136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38AD7926-A289-48DD-803D-9A8FA5FF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852"/>
            <a:ext cx="3037114" cy="2147358"/>
          </a:xfrm>
          <a:prstGeom prst="rect">
            <a:avLst/>
          </a:prstGeom>
        </p:spPr>
      </p:pic>
      <p:sp>
        <p:nvSpPr>
          <p:cNvPr id="6" name="Retângulo: Único Canto Arredondado 5">
            <a:extLst>
              <a:ext uri="{FF2B5EF4-FFF2-40B4-BE49-F238E27FC236}">
                <a16:creationId xmlns="" xmlns:a16="http://schemas.microsoft.com/office/drawing/2014/main" id="{0445ED73-246A-4906-A2A9-184BE43F5143}"/>
              </a:ext>
            </a:extLst>
          </p:cNvPr>
          <p:cNvSpPr/>
          <p:nvPr/>
        </p:nvSpPr>
        <p:spPr>
          <a:xfrm>
            <a:off x="0" y="1"/>
            <a:ext cx="8244408" cy="98066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i="1" dirty="0"/>
              <a:t>A. baumannii </a:t>
            </a:r>
            <a:r>
              <a:rPr lang="pt-BR" sz="4000" dirty="0"/>
              <a:t>R - </a:t>
            </a:r>
            <a:r>
              <a:rPr lang="pt-BR" sz="4000" dirty="0" err="1"/>
              <a:t>Carbapenêmicos</a:t>
            </a:r>
            <a:endParaRPr lang="pt-BR" sz="4000" i="1" dirty="0"/>
          </a:p>
        </p:txBody>
      </p:sp>
      <p:pic>
        <p:nvPicPr>
          <p:cNvPr id="9" name="Imagem 8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62489E0C-2C1E-4631-AECF-F0102ADD5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8" y="1670852"/>
            <a:ext cx="3037113" cy="2147358"/>
          </a:xfrm>
          <a:prstGeom prst="rect">
            <a:avLst/>
          </a:prstGeom>
        </p:spPr>
      </p:pic>
      <p:pic>
        <p:nvPicPr>
          <p:cNvPr id="11" name="Imagem 10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603858BA-3ED6-4207-9C6C-50A5F9A967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1" y="1672171"/>
            <a:ext cx="3102429" cy="2193538"/>
          </a:xfrm>
          <a:prstGeom prst="rect">
            <a:avLst/>
          </a:prstGeom>
        </p:spPr>
      </p:pic>
      <p:pic>
        <p:nvPicPr>
          <p:cNvPr id="13" name="Imagem 12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8F1DF76D-A589-48D9-B284-0F3B5D1D7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514222"/>
            <a:ext cx="3037117" cy="2147360"/>
          </a:xfrm>
          <a:prstGeom prst="rect">
            <a:avLst/>
          </a:prstGeom>
        </p:spPr>
      </p:pic>
      <p:pic>
        <p:nvPicPr>
          <p:cNvPr id="15" name="Imagem 14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B445DF44-D35E-4B11-BB03-0B24BAC9BC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4" y="4508399"/>
            <a:ext cx="3037115" cy="2147359"/>
          </a:xfrm>
          <a:prstGeom prst="rect">
            <a:avLst/>
          </a:prstGeom>
        </p:spPr>
      </p:pic>
      <p:pic>
        <p:nvPicPr>
          <p:cNvPr id="17" name="Imagem 16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B2DD24E7-1587-4CC1-ADE9-0D0C6200F4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1" y="4502575"/>
            <a:ext cx="3037115" cy="2147359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="" xmlns:a16="http://schemas.microsoft.com/office/drawing/2014/main" id="{722672ED-987A-41C5-B381-7CC6CEAC44B5}"/>
              </a:ext>
            </a:extLst>
          </p:cNvPr>
          <p:cNvSpPr/>
          <p:nvPr/>
        </p:nvSpPr>
        <p:spPr>
          <a:xfrm>
            <a:off x="1172191" y="1232452"/>
            <a:ext cx="696366" cy="3445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2011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="" xmlns:a16="http://schemas.microsoft.com/office/drawing/2014/main" id="{D6611F61-ABE5-40F0-B670-35B55F7CEA41}"/>
              </a:ext>
            </a:extLst>
          </p:cNvPr>
          <p:cNvSpPr/>
          <p:nvPr/>
        </p:nvSpPr>
        <p:spPr>
          <a:xfrm>
            <a:off x="4174830" y="1232452"/>
            <a:ext cx="901225" cy="342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2012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="" xmlns:a16="http://schemas.microsoft.com/office/drawing/2014/main" id="{E3C0C55D-5AEA-4ED1-AA42-8D6D61C97C13}"/>
              </a:ext>
            </a:extLst>
          </p:cNvPr>
          <p:cNvSpPr/>
          <p:nvPr/>
        </p:nvSpPr>
        <p:spPr>
          <a:xfrm>
            <a:off x="7244601" y="1230076"/>
            <a:ext cx="727207" cy="392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2013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="" xmlns:a16="http://schemas.microsoft.com/office/drawing/2014/main" id="{EC4A16CD-5318-4ED3-950A-DB34109560BA}"/>
              </a:ext>
            </a:extLst>
          </p:cNvPr>
          <p:cNvSpPr/>
          <p:nvPr/>
        </p:nvSpPr>
        <p:spPr>
          <a:xfrm>
            <a:off x="1172191" y="4110519"/>
            <a:ext cx="986659" cy="403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2014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="" xmlns:a16="http://schemas.microsoft.com/office/drawing/2014/main" id="{1195BEAA-8E90-4ACC-BD30-6C0AECD20A29}"/>
              </a:ext>
            </a:extLst>
          </p:cNvPr>
          <p:cNvSpPr/>
          <p:nvPr/>
        </p:nvSpPr>
        <p:spPr>
          <a:xfrm>
            <a:off x="4174831" y="4110518"/>
            <a:ext cx="901224" cy="403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2015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="" xmlns:a16="http://schemas.microsoft.com/office/drawing/2014/main" id="{1FAA3F87-8C81-4A0A-A2A8-0B6D6CF9E111}"/>
              </a:ext>
            </a:extLst>
          </p:cNvPr>
          <p:cNvSpPr/>
          <p:nvPr/>
        </p:nvSpPr>
        <p:spPr>
          <a:xfrm>
            <a:off x="7244602" y="4108143"/>
            <a:ext cx="727206" cy="388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73030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Único Canto Arredondado 5">
            <a:extLst>
              <a:ext uri="{FF2B5EF4-FFF2-40B4-BE49-F238E27FC236}">
                <a16:creationId xmlns="" xmlns:a16="http://schemas.microsoft.com/office/drawing/2014/main" id="{0445ED73-246A-4906-A2A9-184BE43F5143}"/>
              </a:ext>
            </a:extLst>
          </p:cNvPr>
          <p:cNvSpPr/>
          <p:nvPr/>
        </p:nvSpPr>
        <p:spPr>
          <a:xfrm>
            <a:off x="0" y="1"/>
            <a:ext cx="7971808" cy="980661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0" dirty="0"/>
              <a:t>Enterobactérias R-</a:t>
            </a:r>
            <a:r>
              <a:rPr lang="pt-BR" sz="4000" dirty="0" err="1"/>
              <a:t>Carbapenêmicos</a:t>
            </a:r>
            <a:endParaRPr lang="pt-BR" sz="4000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="" xmlns:a16="http://schemas.microsoft.com/office/drawing/2014/main" id="{722672ED-987A-41C5-B381-7CC6CEAC44B5}"/>
              </a:ext>
            </a:extLst>
          </p:cNvPr>
          <p:cNvSpPr/>
          <p:nvPr/>
        </p:nvSpPr>
        <p:spPr>
          <a:xfrm>
            <a:off x="1172191" y="1232452"/>
            <a:ext cx="696366" cy="34455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2011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="" xmlns:a16="http://schemas.microsoft.com/office/drawing/2014/main" id="{D6611F61-ABE5-40F0-B670-35B55F7CEA41}"/>
              </a:ext>
            </a:extLst>
          </p:cNvPr>
          <p:cNvSpPr/>
          <p:nvPr/>
        </p:nvSpPr>
        <p:spPr>
          <a:xfrm>
            <a:off x="4174830" y="1232452"/>
            <a:ext cx="829217" cy="34218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2012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="" xmlns:a16="http://schemas.microsoft.com/office/drawing/2014/main" id="{E3C0C55D-5AEA-4ED1-AA42-8D6D61C97C13}"/>
              </a:ext>
            </a:extLst>
          </p:cNvPr>
          <p:cNvSpPr/>
          <p:nvPr/>
        </p:nvSpPr>
        <p:spPr>
          <a:xfrm>
            <a:off x="7244601" y="1230076"/>
            <a:ext cx="727207" cy="37336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2013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="" xmlns:a16="http://schemas.microsoft.com/office/drawing/2014/main" id="{EC4A16CD-5318-4ED3-950A-DB34109560BA}"/>
              </a:ext>
            </a:extLst>
          </p:cNvPr>
          <p:cNvSpPr/>
          <p:nvPr/>
        </p:nvSpPr>
        <p:spPr>
          <a:xfrm>
            <a:off x="1172190" y="4110519"/>
            <a:ext cx="986659" cy="3421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2014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="" xmlns:a16="http://schemas.microsoft.com/office/drawing/2014/main" id="{1195BEAA-8E90-4ACC-BD30-6C0AECD20A29}"/>
              </a:ext>
            </a:extLst>
          </p:cNvPr>
          <p:cNvSpPr/>
          <p:nvPr/>
        </p:nvSpPr>
        <p:spPr>
          <a:xfrm>
            <a:off x="4174831" y="4110518"/>
            <a:ext cx="986658" cy="3421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2015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="" xmlns:a16="http://schemas.microsoft.com/office/drawing/2014/main" id="{1FAA3F87-8C81-4A0A-A2A8-0B6D6CF9E111}"/>
              </a:ext>
            </a:extLst>
          </p:cNvPr>
          <p:cNvSpPr/>
          <p:nvPr/>
        </p:nvSpPr>
        <p:spPr>
          <a:xfrm>
            <a:off x="7244602" y="4108143"/>
            <a:ext cx="727206" cy="3421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2016</a:t>
            </a:r>
          </a:p>
        </p:txBody>
      </p:sp>
      <p:pic>
        <p:nvPicPr>
          <p:cNvPr id="4" name="Imagem 3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49BB897F-A2D2-4792-8961-0A490F4A9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" y="1714703"/>
            <a:ext cx="3002640" cy="2122984"/>
          </a:xfrm>
          <a:prstGeom prst="rect">
            <a:avLst/>
          </a:prstGeom>
        </p:spPr>
      </p:pic>
      <p:pic>
        <p:nvPicPr>
          <p:cNvPr id="7" name="Imagem 6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7F0C9E24-4698-4FA3-85D2-22150FFA2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79" y="1722471"/>
            <a:ext cx="3002641" cy="2122985"/>
          </a:xfrm>
          <a:prstGeom prst="rect">
            <a:avLst/>
          </a:prstGeom>
        </p:spPr>
      </p:pic>
      <p:pic>
        <p:nvPicPr>
          <p:cNvPr id="10" name="Imagem 9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95EB4C0C-C5C6-4FF6-B17F-F0DCD868A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0" y="1722471"/>
            <a:ext cx="3002640" cy="2122983"/>
          </a:xfrm>
          <a:prstGeom prst="rect">
            <a:avLst/>
          </a:prstGeom>
        </p:spPr>
      </p:pic>
      <p:pic>
        <p:nvPicPr>
          <p:cNvPr id="14" name="Imagem 13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CAE43916-6A10-44DB-BDED-EF20038537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" y="4571728"/>
            <a:ext cx="3002640" cy="2122984"/>
          </a:xfrm>
          <a:prstGeom prst="rect">
            <a:avLst/>
          </a:prstGeom>
        </p:spPr>
      </p:pic>
      <p:pic>
        <p:nvPicPr>
          <p:cNvPr id="24" name="Imagem 23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CF9CA82E-6133-4D21-BF36-BF77748F94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07" y="4584930"/>
            <a:ext cx="3002639" cy="2122983"/>
          </a:xfrm>
          <a:prstGeom prst="rect">
            <a:avLst/>
          </a:prstGeom>
        </p:spPr>
      </p:pic>
      <p:pic>
        <p:nvPicPr>
          <p:cNvPr id="26" name="Imagem 25" descr="Uma imagem contendo mapa, texto&#10;&#10;Descrição gerada automaticamente">
            <a:extLst>
              <a:ext uri="{FF2B5EF4-FFF2-40B4-BE49-F238E27FC236}">
                <a16:creationId xmlns="" xmlns:a16="http://schemas.microsoft.com/office/drawing/2014/main" id="{396C074F-1903-4D93-9B9D-D20C6C614A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46" y="4571728"/>
            <a:ext cx="3002639" cy="212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22326"/>
      </p:ext>
    </p:extLst>
  </p:cSld>
  <p:clrMapOvr>
    <a:masterClrMapping/>
  </p:clrMapOvr>
</p:sld>
</file>

<file path=ppt/theme/theme1.xml><?xml version="1.0" encoding="utf-8"?>
<a:theme xmlns:a="http://schemas.openxmlformats.org/drawingml/2006/main" name="FMB02_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fmb_modelo02_fundoclaro</Template>
  <TotalTime>633</TotalTime>
  <Words>248</Words>
  <Application>Microsoft Macintosh PowerPoint</Application>
  <PresentationFormat>On-screen Show (4:3)</PresentationFormat>
  <Paragraphs>90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Calibri</vt:lpstr>
      <vt:lpstr>Arial</vt:lpstr>
      <vt:lpstr>FMB02_a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Disseminação de bgn Resistentes aos carbapenêmicos NO ESTADO DE SÃO PAULO, BRASIL.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Novos antibióticos?</vt:lpstr>
      <vt:lpstr>Prevenção e controle</vt:lpstr>
      <vt:lpstr>Prevenção e controle</vt:lpstr>
      <vt:lpstr>PowerPoint Presentation</vt:lpstr>
      <vt:lpstr>PowerPoint Presentation</vt:lpstr>
      <vt:lpstr>PowerPoint Presentation</vt:lpstr>
    </vt:vector>
  </TitlesOfParts>
  <Company>Faculdade de Medicina de Botucatu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Magno Fortaleza</dc:creator>
  <cp:lastModifiedBy>Paul Webber</cp:lastModifiedBy>
  <cp:revision>52</cp:revision>
  <dcterms:created xsi:type="dcterms:W3CDTF">2019-09-04T13:52:27Z</dcterms:created>
  <dcterms:modified xsi:type="dcterms:W3CDTF">2019-09-07T13:21:36Z</dcterms:modified>
</cp:coreProperties>
</file>